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7.jpg" ContentType="image/gif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03" r:id="rId4"/>
    <p:sldId id="259" r:id="rId5"/>
    <p:sldId id="260" r:id="rId6"/>
    <p:sldId id="261" r:id="rId7"/>
    <p:sldId id="304" r:id="rId8"/>
    <p:sldId id="302" r:id="rId9"/>
    <p:sldId id="288" r:id="rId10"/>
    <p:sldId id="289" r:id="rId11"/>
    <p:sldId id="275" r:id="rId12"/>
    <p:sldId id="290" r:id="rId13"/>
    <p:sldId id="295" r:id="rId14"/>
    <p:sldId id="296" r:id="rId15"/>
    <p:sldId id="297" r:id="rId16"/>
    <p:sldId id="298" r:id="rId17"/>
    <p:sldId id="299" r:id="rId18"/>
    <p:sldId id="309" r:id="rId19"/>
    <p:sldId id="268" r:id="rId20"/>
    <p:sldId id="267" r:id="rId21"/>
    <p:sldId id="278" r:id="rId22"/>
    <p:sldId id="265" r:id="rId23"/>
    <p:sldId id="310" r:id="rId24"/>
    <p:sldId id="281" r:id="rId25"/>
    <p:sldId id="308" r:id="rId26"/>
    <p:sldId id="282" r:id="rId27"/>
    <p:sldId id="300" r:id="rId28"/>
    <p:sldId id="272" r:id="rId29"/>
    <p:sldId id="305" r:id="rId30"/>
    <p:sldId id="273" r:id="rId31"/>
    <p:sldId id="274" r:id="rId32"/>
    <p:sldId id="287" r:id="rId33"/>
  </p:sldIdLst>
  <p:sldSz cx="18288000" cy="10287000"/>
  <p:notesSz cx="10287000" cy="18288000"/>
  <p:embeddedFontLst>
    <p:embeddedFont>
      <p:font typeface="배달의민족 주아" panose="020B0600000101010101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나눔스퀘어라운드 Extra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9BC5"/>
    <a:srgbClr val="6E83B7"/>
    <a:srgbClr val="298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59" autoAdjust="0"/>
  </p:normalViewPr>
  <p:slideViewPr>
    <p:cSldViewPr>
      <p:cViewPr varScale="1">
        <p:scale>
          <a:sx n="61" d="100"/>
          <a:sy n="61" d="100"/>
        </p:scale>
        <p:origin x="131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8C369-8216-4C6E-95D6-402132CE6BC5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51619-7893-470C-8F9D-50FC68EB4F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5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가짜개발자팀의 발표를 맡은 팀장 </a:t>
            </a:r>
            <a:r>
              <a:rPr lang="ko-KR" altLang="en-US" dirty="0" err="1"/>
              <a:t>조국희입니다</a:t>
            </a:r>
            <a:r>
              <a:rPr lang="en-US" altLang="ko-KR" dirty="0"/>
              <a:t>. </a:t>
            </a:r>
            <a:r>
              <a:rPr lang="ko-KR" altLang="en-US" dirty="0"/>
              <a:t>반갑습니다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저희팀은</a:t>
            </a:r>
            <a:r>
              <a:rPr lang="ko-KR" altLang="en-US" dirty="0"/>
              <a:t> 성분데이터를 활용한 맞춤형 차 추천서비스를 개발했습니다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533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설문을 진행하면 효능에 맞는 차를 추천해주는 콘텐츠기반 </a:t>
            </a:r>
            <a:r>
              <a:rPr lang="ko-KR" altLang="en-US" dirty="0" err="1"/>
              <a:t>추천필터링</a:t>
            </a:r>
            <a:r>
              <a:rPr lang="ko-KR" altLang="en-US" dirty="0"/>
              <a:t> 기술을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378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설문조사를 진행하게 되면 조금 전 보여드렸던 이 설문조사 항목에 담긴 효능이름들이  효능 </a:t>
            </a:r>
            <a:r>
              <a:rPr lang="en-US" altLang="ko-KR" dirty="0"/>
              <a:t>ID</a:t>
            </a:r>
            <a:r>
              <a:rPr lang="ko-KR" altLang="en-US" dirty="0"/>
              <a:t>로 변환 되어집니다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82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 더 이해가 쉽게 설명하면 설문조사의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13</a:t>
            </a:r>
            <a:r>
              <a:rPr lang="ko-KR" altLang="en-US" dirty="0"/>
              <a:t>번까지의 항목에서 </a:t>
            </a:r>
            <a:r>
              <a:rPr lang="ko-KR" altLang="en-US" dirty="0" err="1"/>
              <a:t>그렇다에</a:t>
            </a:r>
            <a:r>
              <a:rPr lang="ko-KR" altLang="en-US" dirty="0"/>
              <a:t> 해당하는 부분을 체크하면 </a:t>
            </a:r>
            <a:r>
              <a:rPr lang="en-US" altLang="ko-KR" dirty="0"/>
              <a:t>1</a:t>
            </a:r>
            <a:r>
              <a:rPr lang="ko-KR" altLang="en-US" dirty="0"/>
              <a:t>로 치환되어 </a:t>
            </a:r>
            <a:r>
              <a:rPr lang="ko-KR" altLang="en-US" dirty="0" err="1"/>
              <a:t>효능컬럼에</a:t>
            </a:r>
            <a:r>
              <a:rPr lang="ko-KR" altLang="en-US" dirty="0"/>
              <a:t> 들어가고 </a:t>
            </a:r>
            <a:r>
              <a:rPr lang="ko-KR" altLang="en-US" dirty="0" err="1"/>
              <a:t>아니다에</a:t>
            </a:r>
            <a:r>
              <a:rPr lang="ko-KR" altLang="en-US" dirty="0"/>
              <a:t> 해당하는 부분을 체크하면 </a:t>
            </a:r>
            <a:r>
              <a:rPr lang="en-US" altLang="ko-KR" dirty="0"/>
              <a:t>0</a:t>
            </a:r>
            <a:r>
              <a:rPr lang="ko-KR" altLang="en-US" dirty="0"/>
              <a:t>으로 치환되어 제외됩니다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971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선택된</a:t>
            </a:r>
            <a:r>
              <a:rPr lang="en-US" altLang="ko-KR" dirty="0"/>
              <a:t> </a:t>
            </a:r>
            <a:r>
              <a:rPr lang="ko-KR" altLang="en-US" dirty="0"/>
              <a:t>데이터셋은 </a:t>
            </a:r>
            <a:r>
              <a:rPr lang="ko-KR" altLang="en-US" dirty="0" err="1"/>
              <a:t>코사인유사도</a:t>
            </a:r>
            <a:r>
              <a:rPr lang="ko-KR" altLang="en-US" dirty="0"/>
              <a:t> 값이 높은 순으로 차를 추천해주게 됩니다</a:t>
            </a:r>
            <a:r>
              <a:rPr lang="en-US" altLang="ko-KR" dirty="0"/>
              <a:t>. </a:t>
            </a:r>
            <a:r>
              <a:rPr lang="ko-KR" altLang="en-US" dirty="0"/>
              <a:t>저희는 상위 </a:t>
            </a:r>
            <a:r>
              <a:rPr lang="en-US" altLang="ko-KR" dirty="0"/>
              <a:t>5</a:t>
            </a:r>
            <a:r>
              <a:rPr lang="ko-KR" altLang="en-US" dirty="0"/>
              <a:t>개의 차를 보여주기로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08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정확도를 기반으로 한 추천은 평점이 낮을 수 있습니다</a:t>
            </a:r>
            <a:r>
              <a:rPr lang="en-US" altLang="ko-KR" dirty="0"/>
              <a:t>. </a:t>
            </a:r>
            <a:r>
              <a:rPr lang="ko-KR" altLang="en-US" dirty="0"/>
              <a:t>그래서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79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평점에 가중치를 두어서 </a:t>
            </a:r>
            <a:r>
              <a:rPr lang="ko-KR" altLang="en-US" dirty="0" err="1"/>
              <a:t>코사인유사도를</a:t>
            </a:r>
            <a:r>
              <a:rPr lang="ko-KR" altLang="en-US" dirty="0"/>
              <a:t> 우선으로 정리하되</a:t>
            </a:r>
            <a:r>
              <a:rPr lang="en-US" altLang="ko-KR" dirty="0"/>
              <a:t>,</a:t>
            </a:r>
            <a:r>
              <a:rPr lang="ko-KR" altLang="en-US" dirty="0"/>
              <a:t> 평점도 고려하는 추천 결과를 하나 더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221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두개의 추천결과가 만들어졌는데요</a:t>
            </a:r>
            <a:r>
              <a:rPr lang="en-US" altLang="ko-KR" dirty="0"/>
              <a:t>.</a:t>
            </a:r>
            <a:r>
              <a:rPr lang="ko-KR" altLang="en-US" dirty="0"/>
              <a:t> 이 두가지를 모두 보여드리는 이유는 사용자의 선호도에 맞추어서 나는 정확도순으로 </a:t>
            </a:r>
            <a:r>
              <a:rPr lang="ko-KR" altLang="en-US" dirty="0" err="1"/>
              <a:t>추천받고</a:t>
            </a:r>
            <a:r>
              <a:rPr lang="ko-KR" altLang="en-US" dirty="0"/>
              <a:t> 싶어</a:t>
            </a:r>
            <a:r>
              <a:rPr lang="en-US" altLang="ko-KR" dirty="0"/>
              <a:t>, </a:t>
            </a:r>
            <a:r>
              <a:rPr lang="ko-KR" altLang="en-US" dirty="0"/>
              <a:t>아니 </a:t>
            </a:r>
            <a:r>
              <a:rPr lang="en-US" altLang="ko-KR" dirty="0"/>
              <a:t>, </a:t>
            </a:r>
            <a:r>
              <a:rPr lang="ko-KR" altLang="en-US" dirty="0"/>
              <a:t>나는 평점도 고려해서 </a:t>
            </a:r>
            <a:r>
              <a:rPr lang="ko-KR" altLang="en-US" dirty="0" err="1"/>
              <a:t>추천받고싶어</a:t>
            </a:r>
            <a:r>
              <a:rPr lang="ko-KR" altLang="en-US" dirty="0"/>
              <a:t> 와 같이 사용자가 선택할 수 있게끔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두가지 추천결과를 모두 제공하고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26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192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E-R</a:t>
            </a:r>
            <a:r>
              <a:rPr lang="ko-KR" altLang="en-US" dirty="0"/>
              <a:t> 다이어그램입니다</a:t>
            </a:r>
            <a:r>
              <a:rPr lang="en-US" altLang="ko-KR" dirty="0"/>
              <a:t>. </a:t>
            </a:r>
            <a:r>
              <a:rPr lang="ko-KR" altLang="en-US" dirty="0"/>
              <a:t>추천결과를 저장하는 테이블이 위에 </a:t>
            </a:r>
            <a:r>
              <a:rPr lang="en-US" altLang="ko-KR" dirty="0"/>
              <a:t>5</a:t>
            </a:r>
            <a:r>
              <a:rPr lang="ko-KR" altLang="en-US" dirty="0"/>
              <a:t>개 아래 </a:t>
            </a:r>
            <a:r>
              <a:rPr lang="en-US" altLang="ko-KR" dirty="0"/>
              <a:t>5</a:t>
            </a:r>
            <a:r>
              <a:rPr lang="ko-KR" altLang="en-US" dirty="0"/>
              <a:t>개 해서 총 </a:t>
            </a:r>
            <a:r>
              <a:rPr lang="en-US" altLang="ko-KR" dirty="0"/>
              <a:t>10</a:t>
            </a:r>
            <a:r>
              <a:rPr lang="ko-KR" altLang="en-US" dirty="0"/>
              <a:t>개의 테이블이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142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유스케이스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나에게 맞는 차 추천부터 주문배송까지 </a:t>
            </a:r>
            <a:r>
              <a:rPr lang="en-US" altLang="ko-KR" dirty="0"/>
              <a:t>4</a:t>
            </a:r>
            <a:r>
              <a:rPr lang="ko-KR" altLang="en-US" dirty="0"/>
              <a:t>가지 기능이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8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보시는 바와 같습니다</a:t>
            </a:r>
            <a:r>
              <a:rPr lang="en-US" altLang="ko-KR" dirty="0"/>
              <a:t> (2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014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프로세스 흐름도입니다</a:t>
            </a:r>
            <a:r>
              <a:rPr lang="en-US" altLang="ko-KR" dirty="0"/>
              <a:t>. </a:t>
            </a:r>
            <a:r>
              <a:rPr lang="ko-KR" altLang="en-US" dirty="0"/>
              <a:t>사용자가 설문을 하면  설문조사결과가 테이블에 담기게 되고 </a:t>
            </a:r>
            <a:r>
              <a:rPr lang="ko-KR" altLang="en-US" dirty="0" err="1"/>
              <a:t>파이썬모듈이</a:t>
            </a:r>
            <a:r>
              <a:rPr lang="ko-KR" altLang="en-US" dirty="0"/>
              <a:t> 동작하여 추천결과를 테이블에 저장합니다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JDBC</a:t>
            </a:r>
            <a:r>
              <a:rPr lang="ko-KR" altLang="en-US" dirty="0"/>
              <a:t>와 연동하여 </a:t>
            </a:r>
            <a:r>
              <a:rPr lang="en-US" altLang="ko-KR" dirty="0"/>
              <a:t>1</a:t>
            </a:r>
            <a:r>
              <a:rPr lang="ko-KR" altLang="en-US" dirty="0"/>
              <a:t>위부터 </a:t>
            </a:r>
            <a:r>
              <a:rPr lang="en-US" altLang="ko-KR" dirty="0"/>
              <a:t>5</a:t>
            </a:r>
            <a:r>
              <a:rPr lang="ko-KR" altLang="en-US" dirty="0"/>
              <a:t>위까지 차를 추천해주게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555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시연영상입니다</a:t>
            </a:r>
            <a:r>
              <a:rPr lang="en-US" altLang="ko-KR" dirty="0"/>
              <a:t>.</a:t>
            </a:r>
            <a:r>
              <a:rPr lang="ko-KR" altLang="en-US" dirty="0"/>
              <a:t> 영상 시청에 </a:t>
            </a:r>
            <a:r>
              <a:rPr lang="ko-KR" altLang="en-US"/>
              <a:t>앞서 영상이 약간 빨리 진행되는 점 </a:t>
            </a:r>
            <a:r>
              <a:rPr lang="ko-KR" altLang="en-US" dirty="0"/>
              <a:t>양해 부탁드립니다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82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시연영상을 보겠습니다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30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782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지금은 </a:t>
            </a:r>
            <a:r>
              <a:rPr lang="ko-KR" altLang="en-US" dirty="0" err="1"/>
              <a:t>차누가</a:t>
            </a:r>
            <a:r>
              <a:rPr lang="ko-KR" altLang="en-US" dirty="0"/>
              <a:t> 온라인 매장밖에 없지만 차후에는 오프라인 매장으로의 진출을 기대해 볼 수 있고</a:t>
            </a:r>
            <a:endParaRPr lang="en-US" altLang="ko-KR" dirty="0"/>
          </a:p>
          <a:p>
            <a:r>
              <a:rPr lang="ko-KR" altLang="en-US" dirty="0"/>
              <a:t>국내 외 프랜차이즈 기업과 제휴를 맺어 </a:t>
            </a:r>
            <a:r>
              <a:rPr lang="ko-KR" altLang="en-US" dirty="0" err="1"/>
              <a:t>차누의</a:t>
            </a:r>
            <a:r>
              <a:rPr lang="ko-KR" altLang="en-US" dirty="0"/>
              <a:t> 제품을 납품하면 </a:t>
            </a:r>
            <a:r>
              <a:rPr lang="ko-KR" altLang="en-US" dirty="0" err="1"/>
              <a:t>차누</a:t>
            </a:r>
            <a:r>
              <a:rPr lang="ko-KR" altLang="en-US" dirty="0"/>
              <a:t> 브랜드에 대한 인지도의 상승을 기대해볼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설이나 추석 같은 명절에 어르신들을 위한 프리미엄 차 선물 세트 같은 상품을 만드는 고급화 전략도 활용할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34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SWOT</a:t>
            </a:r>
            <a:r>
              <a:rPr lang="ko-KR" altLang="en-US" dirty="0"/>
              <a:t>분석</a:t>
            </a:r>
            <a:endParaRPr lang="en-US" altLang="ko-KR" dirty="0"/>
          </a:p>
          <a:p>
            <a:r>
              <a:rPr lang="ko-KR" altLang="en-US" dirty="0"/>
              <a:t>강점으로는 </a:t>
            </a:r>
            <a:r>
              <a:rPr lang="ko-KR" altLang="en-US" dirty="0" err="1"/>
              <a:t>저희팀이</a:t>
            </a:r>
            <a:r>
              <a:rPr lang="ko-KR" altLang="en-US" dirty="0"/>
              <a:t> 개발한 차 추천 서비스가 타사에는 부재하고 있어서 희소성을 갖는다는 것이고</a:t>
            </a:r>
            <a:endParaRPr lang="en-US" altLang="ko-KR" dirty="0"/>
          </a:p>
          <a:p>
            <a:r>
              <a:rPr lang="ko-KR" altLang="en-US" dirty="0"/>
              <a:t>약점으로는 차를 마시는 연령층이 다양해서 주 타겟층을 설정하는 것이 어려운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기회로는 농림축산부에서 </a:t>
            </a:r>
            <a:r>
              <a:rPr lang="en-US" altLang="ko-KR" dirty="0"/>
              <a:t>2022</a:t>
            </a:r>
            <a:r>
              <a:rPr lang="ko-KR" altLang="en-US" dirty="0"/>
              <a:t>년까지 차 산업 중장기 발전방안으로 </a:t>
            </a:r>
            <a:r>
              <a:rPr lang="en-US" altLang="ko-KR" dirty="0"/>
              <a:t>120</a:t>
            </a:r>
            <a:r>
              <a:rPr lang="ko-KR" altLang="en-US" dirty="0"/>
              <a:t>억원을 투자한다는 기사내용이 있었고</a:t>
            </a:r>
            <a:endParaRPr lang="en-US" altLang="ko-KR" dirty="0"/>
          </a:p>
          <a:p>
            <a:r>
              <a:rPr lang="ko-KR" altLang="en-US" dirty="0"/>
              <a:t>위협으로 스타벅스</a:t>
            </a:r>
            <a:r>
              <a:rPr lang="en-US" altLang="ko-KR" dirty="0"/>
              <a:t>,</a:t>
            </a:r>
            <a:r>
              <a:rPr lang="ko-KR" altLang="en-US" dirty="0"/>
              <a:t> 코카콜라 같은 대기업이 차 시장에 뛰어 들 시 차누만의 차별점이 없다면 도태될 수 있다는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511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활용 언어 및 개발 툴입니다 이번 </a:t>
            </a:r>
            <a:r>
              <a:rPr lang="en-US" altLang="ko-KR" dirty="0"/>
              <a:t>2</a:t>
            </a:r>
            <a:r>
              <a:rPr lang="ko-KR" altLang="en-US" dirty="0"/>
              <a:t>차 프로젝트를 진행하면서 학원에서 배웠던 것 이외의 기술들도 써보았습니다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240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참고문헌입니다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06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71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2</a:t>
            </a:r>
            <a:r>
              <a:rPr lang="ko-KR" altLang="en-US" dirty="0"/>
              <a:t>차 프로젝트 진행하면서 저희 팀원들의 </a:t>
            </a:r>
            <a:r>
              <a:rPr lang="ko-KR" altLang="en-US" dirty="0" err="1"/>
              <a:t>느낀점입니다</a:t>
            </a:r>
            <a:r>
              <a:rPr lang="en-US" altLang="ko-KR" dirty="0"/>
              <a:t>. (2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05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</a:t>
            </a:r>
            <a:r>
              <a:rPr lang="en-US" altLang="ko-KR" dirty="0"/>
              <a:t>, </a:t>
            </a:r>
            <a:r>
              <a:rPr lang="ko-KR" altLang="en-US" dirty="0"/>
              <a:t>커피를 선호하지 않는 분 </a:t>
            </a:r>
            <a:r>
              <a:rPr lang="ko-KR" altLang="en-US" dirty="0" err="1"/>
              <a:t>계신가요</a:t>
            </a:r>
            <a:r>
              <a:rPr lang="en-US" altLang="ko-KR" dirty="0"/>
              <a:t>? </a:t>
            </a:r>
            <a:r>
              <a:rPr lang="ko-KR" altLang="en-US" dirty="0"/>
              <a:t>저도 커피보다 차를 더 선호하는데요</a:t>
            </a:r>
            <a:r>
              <a:rPr lang="en-US" altLang="ko-KR" dirty="0"/>
              <a:t>, </a:t>
            </a:r>
            <a:r>
              <a:rPr lang="ko-KR" altLang="en-US" dirty="0"/>
              <a:t>이왕 마시는 거 나에게 맞는 차를 추천 받아서 마시고 싶었습니다</a:t>
            </a:r>
            <a:r>
              <a:rPr lang="en-US" altLang="ko-KR" dirty="0"/>
              <a:t>. </a:t>
            </a:r>
            <a:r>
              <a:rPr lang="ko-KR" altLang="en-US" dirty="0"/>
              <a:t>그래서 시장분석을 해보니까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172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팀 소개 및 질의응답 시간 갖겠습니다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안녕하세요 저는 가짜개발자 팀에서 </a:t>
            </a:r>
            <a:r>
              <a:rPr lang="ko-KR" altLang="en-US" dirty="0" err="1"/>
              <a:t>백엔드</a:t>
            </a:r>
            <a:r>
              <a:rPr lang="ko-KR" altLang="en-US" dirty="0"/>
              <a:t> 개발을 맡은 팀장 </a:t>
            </a:r>
            <a:r>
              <a:rPr lang="ko-KR" altLang="en-US" dirty="0" err="1"/>
              <a:t>조국희입니다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6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3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티에이블</a:t>
            </a:r>
            <a:r>
              <a:rPr lang="en-US" altLang="ko-KR" dirty="0"/>
              <a:t>, </a:t>
            </a:r>
            <a:r>
              <a:rPr lang="ko-KR" altLang="en-US" dirty="0" err="1"/>
              <a:t>쟈뎅</a:t>
            </a:r>
            <a:r>
              <a:rPr lang="en-US" altLang="ko-KR" dirty="0"/>
              <a:t>, </a:t>
            </a:r>
            <a:r>
              <a:rPr lang="ko-KR" altLang="en-US" dirty="0"/>
              <a:t>스타벅스</a:t>
            </a:r>
            <a:r>
              <a:rPr lang="en-US" altLang="ko-KR" dirty="0"/>
              <a:t>(</a:t>
            </a:r>
            <a:r>
              <a:rPr lang="ko-KR" altLang="en-US" dirty="0" err="1"/>
              <a:t>티바나</a:t>
            </a:r>
            <a:r>
              <a:rPr lang="en-US" altLang="ko-KR" dirty="0"/>
              <a:t>) </a:t>
            </a:r>
            <a:r>
              <a:rPr lang="ko-KR" altLang="en-US" dirty="0"/>
              <a:t>같이 유명한 브랜드들이 있었는데</a:t>
            </a:r>
            <a:r>
              <a:rPr lang="en-US" altLang="ko-KR" dirty="0"/>
              <a:t>, </a:t>
            </a:r>
            <a:r>
              <a:rPr lang="ko-KR" altLang="en-US" dirty="0"/>
              <a:t>모두 자사 제품들만 보여주고 아무도 나에게 맞는 차를 추천해주지 않았습니다</a:t>
            </a:r>
            <a:r>
              <a:rPr lang="en-US" altLang="ko-KR" dirty="0"/>
              <a:t>. </a:t>
            </a:r>
            <a:r>
              <a:rPr lang="ko-KR" altLang="en-US" dirty="0"/>
              <a:t>그게 너무 아쉬워서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8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다양한 차</a:t>
            </a:r>
            <a:r>
              <a:rPr lang="en-US" altLang="ko-KR" dirty="0"/>
              <a:t>, </a:t>
            </a:r>
            <a:r>
              <a:rPr lang="ko-KR" altLang="en-US" dirty="0"/>
              <a:t>다양한 효능</a:t>
            </a:r>
            <a:r>
              <a:rPr lang="en-US" altLang="ko-KR" dirty="0"/>
              <a:t>, </a:t>
            </a:r>
            <a:r>
              <a:rPr lang="ko-KR" altLang="en-US" dirty="0"/>
              <a:t>쇼핑몰을 합쳐서 차누라는 서비스를 기획하였습니다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926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개발을 위해 차에 대한 데이터를 수집하는데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56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정형화된 데이터가 없어서 식품의약처의 영양정보데이터와 차 논문을 참고하여 </a:t>
            </a:r>
            <a:r>
              <a:rPr lang="en-US" altLang="ko-KR" dirty="0"/>
              <a:t>122</a:t>
            </a:r>
            <a:r>
              <a:rPr lang="ko-KR" altLang="en-US" dirty="0"/>
              <a:t>가지 차에 대한 정보를 수집하였고 </a:t>
            </a:r>
            <a:r>
              <a:rPr lang="ko-KR" altLang="en-US" dirty="0" err="1"/>
              <a:t>전처리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922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 공통적으로 나온 효능을 각성작용부터 효소활성화까지 </a:t>
            </a:r>
            <a:r>
              <a:rPr lang="en-US" altLang="ko-KR" dirty="0"/>
              <a:t>100</a:t>
            </a:r>
            <a:r>
              <a:rPr lang="ko-KR" altLang="en-US" dirty="0"/>
              <a:t>가지로 분류하였습니다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243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100</a:t>
            </a:r>
            <a:r>
              <a:rPr lang="ko-KR" altLang="en-US" dirty="0"/>
              <a:t>가지 효능을 설문조사 </a:t>
            </a:r>
            <a:r>
              <a:rPr lang="en-US" altLang="ko-KR" dirty="0"/>
              <a:t>1</a:t>
            </a:r>
            <a:r>
              <a:rPr lang="ko-KR" altLang="en-US" dirty="0"/>
              <a:t>번부터 </a:t>
            </a:r>
            <a:r>
              <a:rPr lang="en-US" altLang="ko-KR" dirty="0"/>
              <a:t>13</a:t>
            </a:r>
            <a:r>
              <a:rPr lang="ko-KR" altLang="en-US" dirty="0"/>
              <a:t>번까지 항목에 최대한 담아보았습니다</a:t>
            </a:r>
            <a:r>
              <a:rPr lang="en-US" altLang="ko-KR" dirty="0"/>
              <a:t>. </a:t>
            </a:r>
            <a:r>
              <a:rPr lang="ko-KR" altLang="en-US" dirty="0"/>
              <a:t>이제 기술 부분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51619-7893-470C-8F9D-50FC68EB4F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5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23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23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02.png"/><Relationship Id="rId18" Type="http://schemas.openxmlformats.org/officeDocument/2006/relationships/image" Target="../media/image105.png"/><Relationship Id="rId26" Type="http://schemas.openxmlformats.org/officeDocument/2006/relationships/image" Target="../media/image109.png"/><Relationship Id="rId3" Type="http://schemas.openxmlformats.org/officeDocument/2006/relationships/image" Target="../media/image1.png"/><Relationship Id="rId21" Type="http://schemas.openxmlformats.org/officeDocument/2006/relationships/image" Target="../media/image76.png"/><Relationship Id="rId7" Type="http://schemas.openxmlformats.org/officeDocument/2006/relationships/image" Target="../media/image90.png"/><Relationship Id="rId12" Type="http://schemas.openxmlformats.org/officeDocument/2006/relationships/image" Target="../media/image101.png"/><Relationship Id="rId17" Type="http://schemas.openxmlformats.org/officeDocument/2006/relationships/image" Target="../media/image104.png"/><Relationship Id="rId25" Type="http://schemas.openxmlformats.org/officeDocument/2006/relationships/image" Target="../media/image10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8.png"/><Relationship Id="rId20" Type="http://schemas.openxmlformats.org/officeDocument/2006/relationships/image" Target="../media/image75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100.png"/><Relationship Id="rId24" Type="http://schemas.openxmlformats.org/officeDocument/2006/relationships/image" Target="../media/image107.png"/><Relationship Id="rId5" Type="http://schemas.openxmlformats.org/officeDocument/2006/relationships/image" Target="../media/image23.png"/><Relationship Id="rId15" Type="http://schemas.openxmlformats.org/officeDocument/2006/relationships/image" Target="../media/image97.png"/><Relationship Id="rId23" Type="http://schemas.openxmlformats.org/officeDocument/2006/relationships/image" Target="../media/image79.png"/><Relationship Id="rId28" Type="http://schemas.openxmlformats.org/officeDocument/2006/relationships/image" Target="../media/image86.png"/><Relationship Id="rId10" Type="http://schemas.openxmlformats.org/officeDocument/2006/relationships/image" Target="../media/image93.png"/><Relationship Id="rId19" Type="http://schemas.openxmlformats.org/officeDocument/2006/relationships/image" Target="../media/image106.png"/><Relationship Id="rId4" Type="http://schemas.openxmlformats.org/officeDocument/2006/relationships/image" Target="../media/image99.png"/><Relationship Id="rId9" Type="http://schemas.openxmlformats.org/officeDocument/2006/relationships/image" Target="../media/image92.png"/><Relationship Id="rId14" Type="http://schemas.openxmlformats.org/officeDocument/2006/relationships/image" Target="../media/image103.png"/><Relationship Id="rId22" Type="http://schemas.openxmlformats.org/officeDocument/2006/relationships/image" Target="../media/image77.png"/><Relationship Id="rId27" Type="http://schemas.openxmlformats.org/officeDocument/2006/relationships/image" Target="../media/image87.png"/><Relationship Id="rId30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23.png"/><Relationship Id="rId4" Type="http://schemas.openxmlformats.org/officeDocument/2006/relationships/image" Target="../media/image88.png"/><Relationship Id="rId9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117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23.png"/><Relationship Id="rId9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8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23.png"/><Relationship Id="rId9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23.png"/><Relationship Id="rId9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23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23.png"/><Relationship Id="rId4" Type="http://schemas.openxmlformats.org/officeDocument/2006/relationships/image" Target="../media/image1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23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9.png"/><Relationship Id="rId4" Type="http://schemas.openxmlformats.org/officeDocument/2006/relationships/image" Target="../media/image177.png"/><Relationship Id="rId9" Type="http://schemas.openxmlformats.org/officeDocument/2006/relationships/image" Target="../media/image1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23.png"/><Relationship Id="rId10" Type="http://schemas.openxmlformats.org/officeDocument/2006/relationships/image" Target="../media/image185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23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4" Type="http://schemas.openxmlformats.org/officeDocument/2006/relationships/image" Target="../media/image187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1.png"/><Relationship Id="rId7" Type="http://schemas.openxmlformats.org/officeDocument/2006/relationships/image" Target="../media/image203.jpeg"/><Relationship Id="rId12" Type="http://schemas.openxmlformats.org/officeDocument/2006/relationships/image" Target="../media/image20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3.png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g"/><Relationship Id="rId3" Type="http://schemas.openxmlformats.org/officeDocument/2006/relationships/image" Target="../media/image1.png"/><Relationship Id="rId7" Type="http://schemas.openxmlformats.org/officeDocument/2006/relationships/image" Target="../media/image2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25.jpg"/><Relationship Id="rId5" Type="http://schemas.openxmlformats.org/officeDocument/2006/relationships/image" Target="../media/image23.png"/><Relationship Id="rId10" Type="http://schemas.openxmlformats.org/officeDocument/2006/relationships/image" Target="../media/image224.jpg"/><Relationship Id="rId4" Type="http://schemas.openxmlformats.org/officeDocument/2006/relationships/image" Target="../media/image219.png"/><Relationship Id="rId9" Type="http://schemas.openxmlformats.org/officeDocument/2006/relationships/image" Target="../media/image223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jpg"/><Relationship Id="rId3" Type="http://schemas.openxmlformats.org/officeDocument/2006/relationships/image" Target="../media/image1.png"/><Relationship Id="rId7" Type="http://schemas.openxmlformats.org/officeDocument/2006/relationships/image" Target="../media/image2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jpg"/><Relationship Id="rId5" Type="http://schemas.openxmlformats.org/officeDocument/2006/relationships/image" Target="../media/image23.png"/><Relationship Id="rId10" Type="http://schemas.openxmlformats.org/officeDocument/2006/relationships/image" Target="../media/image225.jpg"/><Relationship Id="rId4" Type="http://schemas.openxmlformats.org/officeDocument/2006/relationships/image" Target="../media/image226.png"/><Relationship Id="rId9" Type="http://schemas.openxmlformats.org/officeDocument/2006/relationships/image" Target="../media/image2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14.png"/><Relationship Id="rId4" Type="http://schemas.openxmlformats.org/officeDocument/2006/relationships/image" Target="../media/image2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1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3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3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1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23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92526" y="2939012"/>
            <a:ext cx="8238095" cy="21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22325" y="-657744"/>
            <a:ext cx="12395022" cy="4911528"/>
            <a:chOff x="9722325" y="-657744"/>
            <a:chExt cx="12395022" cy="49115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722325" y="-657744"/>
              <a:ext cx="12395022" cy="49115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62414" y="6514987"/>
            <a:ext cx="4314286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9995" y="6229279"/>
            <a:ext cx="5790476" cy="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3772806"/>
            <a:ext cx="7216519" cy="6512909"/>
            <a:chOff x="0" y="3772806"/>
            <a:chExt cx="7216519" cy="65129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772806"/>
              <a:ext cx="7216519" cy="651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6791" y="1483717"/>
            <a:ext cx="2895238" cy="10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24333" y="2614616"/>
            <a:ext cx="1376919" cy="1376919"/>
            <a:chOff x="2524333" y="2614616"/>
            <a:chExt cx="1376919" cy="13769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4333" y="2614616"/>
              <a:ext cx="1376919" cy="13769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7607" y="4239153"/>
            <a:ext cx="1570370" cy="1570370"/>
            <a:chOff x="2427607" y="4239153"/>
            <a:chExt cx="1570370" cy="15703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7607" y="4239153"/>
              <a:ext cx="1570370" cy="15703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2219405" y="6437206"/>
            <a:ext cx="1523810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06443" y="7659158"/>
            <a:ext cx="1612698" cy="1612698"/>
            <a:chOff x="2406443" y="7659158"/>
            <a:chExt cx="1612698" cy="16126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6443" y="7659158"/>
              <a:ext cx="1612698" cy="16126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67846" y="2600846"/>
            <a:ext cx="11019710" cy="1369394"/>
            <a:chOff x="4567846" y="2600846"/>
            <a:chExt cx="11019710" cy="13693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7846" y="2600846"/>
              <a:ext cx="11019710" cy="136939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4586" y="2546046"/>
            <a:ext cx="10885714" cy="1676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58322" y="4415832"/>
            <a:ext cx="12635621" cy="1369394"/>
            <a:chOff x="4558322" y="4415832"/>
            <a:chExt cx="12635621" cy="13693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8322" y="4415832"/>
              <a:ext cx="12635621" cy="13693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11518" y="4390690"/>
            <a:ext cx="12600000" cy="16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67846" y="8182187"/>
            <a:ext cx="3824007" cy="566640"/>
            <a:chOff x="4567846" y="8182187"/>
            <a:chExt cx="3824007" cy="5666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67846" y="8182187"/>
              <a:ext cx="3824007" cy="5666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11518" y="8122659"/>
            <a:ext cx="3885714" cy="8190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9647" y="3094537"/>
            <a:ext cx="847619" cy="8190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6436" y="8301581"/>
            <a:ext cx="1095238" cy="8190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5076190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8866DABA-1F99-4845-AFF9-F5017D3ED5FA}"/>
              </a:ext>
            </a:extLst>
          </p:cNvPr>
          <p:cNvGrpSpPr/>
          <p:nvPr/>
        </p:nvGrpSpPr>
        <p:grpSpPr>
          <a:xfrm>
            <a:off x="4324339" y="3711663"/>
            <a:ext cx="2424785" cy="2424785"/>
            <a:chOff x="4324339" y="3711663"/>
            <a:chExt cx="2424785" cy="2424785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B1361E20-FCD0-433B-BEFD-1EF7EE716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4339" y="3711663"/>
              <a:ext cx="2424785" cy="2424785"/>
            </a:xfrm>
            <a:prstGeom prst="rect">
              <a:avLst/>
            </a:prstGeom>
          </p:spPr>
        </p:pic>
      </p:grp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76C57C48-57B7-4EBD-A573-65DBBE4F05EC}"/>
              </a:ext>
            </a:extLst>
          </p:cNvPr>
          <p:cNvGrpSpPr/>
          <p:nvPr/>
        </p:nvGrpSpPr>
        <p:grpSpPr>
          <a:xfrm>
            <a:off x="11950652" y="1787748"/>
            <a:ext cx="1923915" cy="1923915"/>
            <a:chOff x="11950652" y="1787748"/>
            <a:chExt cx="1923915" cy="1923915"/>
          </a:xfrm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A574D60F-9373-4376-9149-6134353F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0652" y="1787748"/>
              <a:ext cx="1923915" cy="1923915"/>
            </a:xfrm>
            <a:prstGeom prst="rect">
              <a:avLst/>
            </a:prstGeom>
          </p:spPr>
        </p:pic>
      </p:grp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34D42C75-8321-4472-B96E-BB08180B69A6}"/>
              </a:ext>
            </a:extLst>
          </p:cNvPr>
          <p:cNvGrpSpPr/>
          <p:nvPr/>
        </p:nvGrpSpPr>
        <p:grpSpPr>
          <a:xfrm>
            <a:off x="11866137" y="5490231"/>
            <a:ext cx="2092943" cy="2092943"/>
            <a:chOff x="11866137" y="5490231"/>
            <a:chExt cx="2092943" cy="2092943"/>
          </a:xfrm>
        </p:grpSpPr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16E5FF7D-573A-4250-B671-3C5922819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66137" y="5490231"/>
              <a:ext cx="2092943" cy="2092943"/>
            </a:xfrm>
            <a:prstGeom prst="rect">
              <a:avLst/>
            </a:prstGeom>
          </p:spPr>
        </p:pic>
      </p:grpSp>
      <p:grpSp>
        <p:nvGrpSpPr>
          <p:cNvPr id="14" name="그룹 1006">
            <a:extLst>
              <a:ext uri="{FF2B5EF4-FFF2-40B4-BE49-F238E27FC236}">
                <a16:creationId xmlns:a16="http://schemas.microsoft.com/office/drawing/2014/main" id="{28DFF9CF-E9CC-4F3A-A069-C3FE31BC2944}"/>
              </a:ext>
            </a:extLst>
          </p:cNvPr>
          <p:cNvGrpSpPr/>
          <p:nvPr/>
        </p:nvGrpSpPr>
        <p:grpSpPr>
          <a:xfrm>
            <a:off x="7089325" y="3735163"/>
            <a:ext cx="4084968" cy="257227"/>
            <a:chOff x="7089325" y="3735163"/>
            <a:chExt cx="4084968" cy="257227"/>
          </a:xfrm>
        </p:grpSpPr>
        <p:pic>
          <p:nvPicPr>
            <p:cNvPr id="15" name="Object 18">
              <a:extLst>
                <a:ext uri="{FF2B5EF4-FFF2-40B4-BE49-F238E27FC236}">
                  <a16:creationId xmlns:a16="http://schemas.microsoft.com/office/drawing/2014/main" id="{9B2C22CF-D8C2-4144-B10B-38570056B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00000">
              <a:off x="7089325" y="3735163"/>
              <a:ext cx="4084968" cy="257227"/>
            </a:xfrm>
            <a:prstGeom prst="rect">
              <a:avLst/>
            </a:prstGeom>
          </p:spPr>
        </p:pic>
      </p:grpSp>
      <p:grpSp>
        <p:nvGrpSpPr>
          <p:cNvPr id="16" name="그룹 1007">
            <a:extLst>
              <a:ext uri="{FF2B5EF4-FFF2-40B4-BE49-F238E27FC236}">
                <a16:creationId xmlns:a16="http://schemas.microsoft.com/office/drawing/2014/main" id="{B4A28B9E-FC4D-48CD-AD87-73D795F61471}"/>
              </a:ext>
            </a:extLst>
          </p:cNvPr>
          <p:cNvGrpSpPr/>
          <p:nvPr/>
        </p:nvGrpSpPr>
        <p:grpSpPr>
          <a:xfrm>
            <a:off x="7069686" y="5754629"/>
            <a:ext cx="4297624" cy="249737"/>
            <a:chOff x="7069686" y="5754629"/>
            <a:chExt cx="4297624" cy="249737"/>
          </a:xfrm>
        </p:grpSpPr>
        <p:pic>
          <p:nvPicPr>
            <p:cNvPr id="17" name="Object 21">
              <a:extLst>
                <a:ext uri="{FF2B5EF4-FFF2-40B4-BE49-F238E27FC236}">
                  <a16:creationId xmlns:a16="http://schemas.microsoft.com/office/drawing/2014/main" id="{A61D18AC-DC2A-4D84-B691-49032EB0E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540000">
              <a:off x="7069686" y="5754629"/>
              <a:ext cx="4297624" cy="249737"/>
            </a:xfrm>
            <a:prstGeom prst="rect">
              <a:avLst/>
            </a:prstGeom>
          </p:spPr>
        </p:pic>
      </p:grpSp>
      <p:pic>
        <p:nvPicPr>
          <p:cNvPr id="18" name="Object 23">
            <a:extLst>
              <a:ext uri="{FF2B5EF4-FFF2-40B4-BE49-F238E27FC236}">
                <a16:creationId xmlns:a16="http://schemas.microsoft.com/office/drawing/2014/main" id="{014766FB-565C-4F4F-92DB-388662A84AB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500000">
            <a:off x="8022734" y="3441871"/>
            <a:ext cx="1428571" cy="676190"/>
          </a:xfrm>
          <a:prstGeom prst="rect">
            <a:avLst/>
          </a:prstGeom>
        </p:spPr>
      </p:pic>
      <p:pic>
        <p:nvPicPr>
          <p:cNvPr id="19" name="Object 24">
            <a:extLst>
              <a:ext uri="{FF2B5EF4-FFF2-40B4-BE49-F238E27FC236}">
                <a16:creationId xmlns:a16="http://schemas.microsoft.com/office/drawing/2014/main" id="{E57C146E-9BAC-4F6A-B0E0-F8800AA7AFD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260000">
            <a:off x="8537100" y="5349758"/>
            <a:ext cx="1428571" cy="6761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E67EB2B-C8B2-4186-82DA-E5D6056CEF02}"/>
              </a:ext>
            </a:extLst>
          </p:cNvPr>
          <p:cNvSpPr/>
          <p:nvPr/>
        </p:nvSpPr>
        <p:spPr>
          <a:xfrm>
            <a:off x="4598867" y="8265295"/>
            <a:ext cx="9239261" cy="6944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Object 25">
            <a:extLst>
              <a:ext uri="{FF2B5EF4-FFF2-40B4-BE49-F238E27FC236}">
                <a16:creationId xmlns:a16="http://schemas.microsoft.com/office/drawing/2014/main" id="{489CF993-0472-457F-B8B9-263B7C53D166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08576" y="8267700"/>
            <a:ext cx="9933333" cy="819048"/>
          </a:xfrm>
          <a:prstGeom prst="rect">
            <a:avLst/>
          </a:prstGeom>
        </p:spPr>
      </p:pic>
      <p:grpSp>
        <p:nvGrpSpPr>
          <p:cNvPr id="21" name="그룹 1008">
            <a:extLst>
              <a:ext uri="{FF2B5EF4-FFF2-40B4-BE49-F238E27FC236}">
                <a16:creationId xmlns:a16="http://schemas.microsoft.com/office/drawing/2014/main" id="{1A46549D-3FF7-40FF-B0B6-06D6C2EEDC6E}"/>
              </a:ext>
            </a:extLst>
          </p:cNvPr>
          <p:cNvGrpSpPr/>
          <p:nvPr/>
        </p:nvGrpSpPr>
        <p:grpSpPr>
          <a:xfrm>
            <a:off x="12558048" y="4833790"/>
            <a:ext cx="709122" cy="241117"/>
            <a:chOff x="12558048" y="4833790"/>
            <a:chExt cx="709122" cy="241117"/>
          </a:xfrm>
        </p:grpSpPr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21745CC6-C36D-413B-8C3F-C877B5995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2558048" y="4833790"/>
              <a:ext cx="709122" cy="241117"/>
            </a:xfrm>
            <a:prstGeom prst="rect">
              <a:avLst/>
            </a:prstGeom>
          </p:spPr>
        </p:pic>
      </p:grpSp>
      <p:pic>
        <p:nvPicPr>
          <p:cNvPr id="23" name="Object 29">
            <a:extLst>
              <a:ext uri="{FF2B5EF4-FFF2-40B4-BE49-F238E27FC236}">
                <a16:creationId xmlns:a16="http://schemas.microsoft.com/office/drawing/2014/main" id="{6DE32414-3BE2-4E03-AEA9-ADD21BFA932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56713" y="3844974"/>
            <a:ext cx="1428571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5076190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24339" y="3711663"/>
            <a:ext cx="2424785" cy="2424785"/>
            <a:chOff x="4324339" y="3711663"/>
            <a:chExt cx="2424785" cy="2424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4339" y="3711663"/>
              <a:ext cx="2424785" cy="24247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50652" y="1787748"/>
            <a:ext cx="1923915" cy="1923915"/>
            <a:chOff x="11950652" y="1787748"/>
            <a:chExt cx="1923915" cy="19239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0652" y="1787748"/>
              <a:ext cx="1923915" cy="19239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66137" y="5490231"/>
            <a:ext cx="2092943" cy="2092943"/>
            <a:chOff x="11866137" y="5490231"/>
            <a:chExt cx="2092943" cy="20929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66137" y="5490231"/>
              <a:ext cx="2092943" cy="2092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89325" y="3735163"/>
            <a:ext cx="4084968" cy="257227"/>
            <a:chOff x="7089325" y="3735163"/>
            <a:chExt cx="4084968" cy="2572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500000">
              <a:off x="7089325" y="3735163"/>
              <a:ext cx="4084968" cy="2572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69686" y="5754629"/>
            <a:ext cx="4297624" cy="249737"/>
            <a:chOff x="7069686" y="5754629"/>
            <a:chExt cx="4297624" cy="2497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540000">
              <a:off x="7069686" y="5754629"/>
              <a:ext cx="4297624" cy="24973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500000">
            <a:off x="8046871" y="3249777"/>
            <a:ext cx="1533333" cy="8190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260000">
            <a:off x="8525672" y="5328806"/>
            <a:ext cx="1533333" cy="8190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617693" y="8234079"/>
            <a:ext cx="11088425" cy="684628"/>
            <a:chOff x="3617693" y="8234079"/>
            <a:chExt cx="11088425" cy="6846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7693" y="8234079"/>
              <a:ext cx="11088425" cy="68462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37732" y="8150272"/>
            <a:ext cx="11352381" cy="1000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58048" y="4833790"/>
            <a:ext cx="709122" cy="241117"/>
            <a:chOff x="12558048" y="4833790"/>
            <a:chExt cx="709122" cy="2411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2558048" y="4833790"/>
              <a:ext cx="709122" cy="24111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56713" y="3844974"/>
            <a:ext cx="1428571" cy="6761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567846" y="3148765"/>
            <a:ext cx="10138271" cy="562898"/>
            <a:chOff x="4567846" y="3148765"/>
            <a:chExt cx="10138271" cy="56289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67846" y="3148765"/>
              <a:ext cx="10138271" cy="5628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600157" y="4443832"/>
            <a:ext cx="10105960" cy="1369394"/>
            <a:chOff x="4600157" y="4443832"/>
            <a:chExt cx="10105960" cy="136939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00157" y="4443832"/>
              <a:ext cx="10105960" cy="136939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567846" y="8182187"/>
            <a:ext cx="2923293" cy="566640"/>
            <a:chOff x="4567846" y="8182187"/>
            <a:chExt cx="2923293" cy="566640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67846" y="8182187"/>
              <a:ext cx="2923293" cy="566640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6791" y="1483717"/>
            <a:ext cx="2895238" cy="109523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AD7479-D1D5-4898-ACA6-91425E3C681C}"/>
              </a:ext>
            </a:extLst>
          </p:cNvPr>
          <p:cNvGrpSpPr/>
          <p:nvPr/>
        </p:nvGrpSpPr>
        <p:grpSpPr>
          <a:xfrm>
            <a:off x="1076436" y="2232609"/>
            <a:ext cx="13751738" cy="7039247"/>
            <a:chOff x="1076436" y="2232609"/>
            <a:chExt cx="13751738" cy="703924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524333" y="2614616"/>
              <a:ext cx="1376919" cy="1376919"/>
              <a:chOff x="2524333" y="2614616"/>
              <a:chExt cx="1376919" cy="137691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524333" y="2614616"/>
                <a:ext cx="1376919" cy="137691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427607" y="4239153"/>
              <a:ext cx="1570370" cy="1570370"/>
              <a:chOff x="2427607" y="4239153"/>
              <a:chExt cx="1570370" cy="157037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27607" y="4239153"/>
                <a:ext cx="1570370" cy="157037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406443" y="7659158"/>
              <a:ext cx="1612698" cy="1612698"/>
              <a:chOff x="2406443" y="7659158"/>
              <a:chExt cx="1612698" cy="161269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406443" y="7659158"/>
                <a:ext cx="1612698" cy="1612698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51984" y="3085013"/>
              <a:ext cx="10276190" cy="819048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92470" y="4390690"/>
              <a:ext cx="10152381" cy="1676190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11518" y="8122659"/>
              <a:ext cx="2923810" cy="819048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76436" y="8301581"/>
              <a:ext cx="1095238" cy="819048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19647" y="3094537"/>
              <a:ext cx="847619" cy="81904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6200000">
              <a:off x="2219405" y="6437206"/>
              <a:ext cx="1523810" cy="819048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29420" y="2232609"/>
              <a:ext cx="6552381" cy="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5076190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67542" y="6313942"/>
            <a:ext cx="2099828" cy="410715"/>
            <a:chOff x="6139883" y="6372956"/>
            <a:chExt cx="2099828" cy="4107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6139883" y="6372956"/>
              <a:ext cx="2099828" cy="4107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85905" y="5668721"/>
            <a:ext cx="3085714" cy="22571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224726" y="1574527"/>
            <a:ext cx="32820576" cy="47394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025071" y="7208560"/>
            <a:ext cx="32021953" cy="27391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9681" y="2245603"/>
            <a:ext cx="6245638" cy="7009524"/>
            <a:chOff x="10869681" y="2245603"/>
            <a:chExt cx="6245638" cy="7009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911698" y="2245603"/>
              <a:ext cx="6180256" cy="7001621"/>
              <a:chOff x="10911698" y="2245603"/>
              <a:chExt cx="6180256" cy="70016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911698" y="2245603"/>
                <a:ext cx="6180256" cy="70016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78948" y="2633453"/>
              <a:ext cx="5845756" cy="523205"/>
              <a:chOff x="11078948" y="2633453"/>
              <a:chExt cx="5845756" cy="5232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78948" y="2633453"/>
                <a:ext cx="5845756" cy="5232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062412" y="5835887"/>
              <a:ext cx="5845756" cy="523205"/>
              <a:chOff x="11062412" y="5835887"/>
              <a:chExt cx="5845756" cy="52320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62412" y="5835887"/>
                <a:ext cx="5845756" cy="5232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543422" y="4221315"/>
              <a:ext cx="3175722" cy="523205"/>
              <a:chOff x="9543422" y="4221315"/>
              <a:chExt cx="3175722" cy="52320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9543422" y="4221315"/>
                <a:ext cx="3175722" cy="52320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186467" y="4230498"/>
              <a:ext cx="3334499" cy="523205"/>
              <a:chOff x="15186467" y="4230498"/>
              <a:chExt cx="3334499" cy="52320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5186467" y="4230498"/>
                <a:ext cx="3334499" cy="523205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59473" y="36430"/>
            <a:ext cx="9898436" cy="117711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98951" y="5922023"/>
            <a:ext cx="4018241" cy="651679"/>
            <a:chOff x="6698951" y="5922023"/>
            <a:chExt cx="4018241" cy="6516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8951" y="5922023"/>
              <a:ext cx="4018241" cy="6516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22762" y="4566500"/>
            <a:ext cx="4095238" cy="1571429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711CE752-1D7F-4040-8C3F-2BA74BD8E0D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4409" y="1491336"/>
            <a:ext cx="5076190" cy="100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8407" y="8290298"/>
            <a:ext cx="10488901" cy="823169"/>
            <a:chOff x="3898407" y="8290298"/>
            <a:chExt cx="10488901" cy="8231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8407" y="8290298"/>
              <a:ext cx="10488901" cy="8231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0125" y="8311416"/>
            <a:ext cx="10180952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19864" y="1575143"/>
            <a:ext cx="5445986" cy="6114286"/>
            <a:chOff x="6419864" y="1575143"/>
            <a:chExt cx="5445986" cy="61142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56502" y="1575143"/>
              <a:ext cx="5388976" cy="6105178"/>
              <a:chOff x="6456502" y="1575143"/>
              <a:chExt cx="5388976" cy="610517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56502" y="1575143"/>
                <a:ext cx="5388976" cy="610517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602338" y="1913335"/>
              <a:ext cx="5097303" cy="456217"/>
              <a:chOff x="6602338" y="1913335"/>
              <a:chExt cx="5097303" cy="45621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02338" y="1913335"/>
                <a:ext cx="5097303" cy="4562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87919" y="4705750"/>
              <a:ext cx="5097303" cy="456217"/>
              <a:chOff x="6587919" y="4705750"/>
              <a:chExt cx="5097303" cy="4562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87919" y="4705750"/>
                <a:ext cx="5097303" cy="45621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263411" y="3297897"/>
              <a:ext cx="2769123" cy="456217"/>
              <a:chOff x="5263411" y="3297897"/>
              <a:chExt cx="2769123" cy="45621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5263411" y="3297897"/>
                <a:ext cx="2769123" cy="4562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183956" y="3305905"/>
              <a:ext cx="2907571" cy="456217"/>
              <a:chOff x="10183956" y="3305905"/>
              <a:chExt cx="2907571" cy="45621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0183956" y="3305905"/>
                <a:ext cx="2907571" cy="456217"/>
              </a:xfrm>
              <a:prstGeom prst="rect">
                <a:avLst/>
              </a:prstGeom>
            </p:spPr>
          </p:pic>
        </p:grpSp>
      </p:grpSp>
      <p:pic>
        <p:nvPicPr>
          <p:cNvPr id="2" name="Object 4">
            <a:extLst>
              <a:ext uri="{FF2B5EF4-FFF2-40B4-BE49-F238E27FC236}">
                <a16:creationId xmlns:a16="http://schemas.microsoft.com/office/drawing/2014/main" id="{DB1BA111-5DE0-4FD5-8D86-4E50558EDA8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4409" y="1491336"/>
            <a:ext cx="5076190" cy="100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22195" y="4328536"/>
            <a:ext cx="10440525" cy="2916959"/>
            <a:chOff x="-815740" y="4089103"/>
            <a:chExt cx="10440525" cy="29169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31733" y="3973110"/>
              <a:ext cx="7028571" cy="139047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178551" y="5158442"/>
              <a:ext cx="4451943" cy="1846954"/>
              <a:chOff x="2178551" y="5158442"/>
              <a:chExt cx="4451943" cy="184695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78551" y="5158442"/>
                <a:ext cx="4451943" cy="184695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316695" y="1312327"/>
            <a:ext cx="8125187" cy="7726964"/>
            <a:chOff x="8316695" y="1312327"/>
            <a:chExt cx="8125187" cy="77269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16695" y="2286911"/>
              <a:ext cx="8125187" cy="6752381"/>
              <a:chOff x="8316695" y="2286911"/>
              <a:chExt cx="8125187" cy="675238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8416440" y="2286911"/>
                <a:ext cx="7959518" cy="6744987"/>
                <a:chOff x="8416440" y="2286911"/>
                <a:chExt cx="7959518" cy="6744987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416440" y="2286911"/>
                  <a:ext cx="7959518" cy="6744987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507258" y="2554728"/>
                <a:ext cx="7749384" cy="486778"/>
                <a:chOff x="8507258" y="2554728"/>
                <a:chExt cx="7749384" cy="48677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507258" y="2554728"/>
                  <a:ext cx="7749384" cy="48677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8500906" y="5659404"/>
                <a:ext cx="7749384" cy="486778"/>
                <a:chOff x="8500906" y="5659404"/>
                <a:chExt cx="7749384" cy="486778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500906" y="5659404"/>
                  <a:ext cx="7749384" cy="48677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978167" y="4095443"/>
                <a:ext cx="3163834" cy="486778"/>
                <a:chOff x="6978167" y="4095443"/>
                <a:chExt cx="3163834" cy="48677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6978167" y="4095443"/>
                  <a:ext cx="3163834" cy="48677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4616577" y="4136645"/>
                <a:ext cx="3163834" cy="486778"/>
                <a:chOff x="14616577" y="4136645"/>
                <a:chExt cx="3163834" cy="486778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6200000">
                  <a:off x="14616577" y="4136645"/>
                  <a:ext cx="3163834" cy="4867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9443406" y="1312327"/>
              <a:ext cx="5871765" cy="823169"/>
              <a:chOff x="9443406" y="1312327"/>
              <a:chExt cx="5871765" cy="82316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0120739" y="1312327"/>
                <a:ext cx="4572177" cy="823169"/>
                <a:chOff x="10120739" y="1312327"/>
                <a:chExt cx="4572177" cy="82316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120739" y="1312327"/>
                  <a:ext cx="4572177" cy="823169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364124" y="1327498"/>
                <a:ext cx="5371429" cy="942857"/>
              </a:xfrm>
              <a:prstGeom prst="rect">
                <a:avLst/>
              </a:prstGeom>
            </p:spPr>
          </p:pic>
        </p:grpSp>
      </p:grpSp>
      <p:pic>
        <p:nvPicPr>
          <p:cNvPr id="2" name="Object 4">
            <a:extLst>
              <a:ext uri="{FF2B5EF4-FFF2-40B4-BE49-F238E27FC236}">
                <a16:creationId xmlns:a16="http://schemas.microsoft.com/office/drawing/2014/main" id="{C5538D78-6BCB-4D59-BE70-7439A5E6CCB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4409" y="1491336"/>
            <a:ext cx="5076190" cy="100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4589" y="2328571"/>
            <a:ext cx="5014946" cy="5628571"/>
            <a:chOff x="2654589" y="2328571"/>
            <a:chExt cx="5014946" cy="56285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88327" y="2328571"/>
              <a:ext cx="4962448" cy="5621964"/>
              <a:chOff x="2688327" y="2328571"/>
              <a:chExt cx="4962448" cy="562196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88327" y="2328571"/>
                <a:ext cx="4962448" cy="562196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822621" y="2639996"/>
              <a:ext cx="4693860" cy="420108"/>
              <a:chOff x="2822621" y="2639996"/>
              <a:chExt cx="4693860" cy="42010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22621" y="2639996"/>
                <a:ext cx="4693860" cy="42010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809343" y="5211396"/>
              <a:ext cx="4693860" cy="420108"/>
              <a:chOff x="2809343" y="5211396"/>
              <a:chExt cx="4693860" cy="42010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809343" y="5211396"/>
                <a:ext cx="4693860" cy="42010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89667" y="3914973"/>
              <a:ext cx="2549952" cy="420108"/>
              <a:chOff x="1589667" y="3914973"/>
              <a:chExt cx="2549952" cy="4201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589667" y="3914973"/>
                <a:ext cx="2549952" cy="4201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120760" y="3922347"/>
              <a:ext cx="2677442" cy="420108"/>
              <a:chOff x="6120760" y="3922347"/>
              <a:chExt cx="2677442" cy="42010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6120760" y="3922347"/>
                <a:ext cx="2677442" cy="42010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74385" y="2461905"/>
            <a:ext cx="6701770" cy="5571429"/>
            <a:chOff x="10074385" y="2461905"/>
            <a:chExt cx="6701770" cy="557142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156656" y="2461905"/>
              <a:ext cx="6565123" cy="5563361"/>
              <a:chOff x="10156656" y="2461905"/>
              <a:chExt cx="6565123" cy="556336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56656" y="2461905"/>
                <a:ext cx="6565123" cy="55633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231564" y="2682805"/>
              <a:ext cx="6391802" cy="401501"/>
              <a:chOff x="10231564" y="2682805"/>
              <a:chExt cx="6391802" cy="40150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31564" y="2682805"/>
                <a:ext cx="6391802" cy="40150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226324" y="5243585"/>
              <a:ext cx="6391802" cy="401501"/>
              <a:chOff x="10226324" y="5243585"/>
              <a:chExt cx="6391802" cy="4015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226324" y="5243585"/>
                <a:ext cx="6391802" cy="40150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970348" y="3953608"/>
              <a:ext cx="2609575" cy="401501"/>
              <a:chOff x="8970348" y="3953608"/>
              <a:chExt cx="2609575" cy="40150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8970348" y="3953608"/>
                <a:ext cx="2609575" cy="40150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270616" y="3987592"/>
              <a:ext cx="2609575" cy="401501"/>
              <a:chOff x="15270616" y="3987592"/>
              <a:chExt cx="2609575" cy="40150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15270616" y="3987592"/>
                <a:ext cx="2609575" cy="401501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87838" y="8150561"/>
            <a:ext cx="3933333" cy="10000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06650" y="8123023"/>
            <a:ext cx="3685714" cy="1000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415054" y="7241344"/>
            <a:ext cx="2925898" cy="340060"/>
            <a:chOff x="7415054" y="7241344"/>
            <a:chExt cx="2925898" cy="34006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">
              <a:off x="7415054" y="7241344"/>
              <a:ext cx="2925898" cy="3400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407922" y="3799383"/>
            <a:ext cx="2940931" cy="330757"/>
            <a:chOff x="7407922" y="3799383"/>
            <a:chExt cx="2940931" cy="33075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740000">
              <a:off x="7407922" y="3799383"/>
              <a:ext cx="2940931" cy="3307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79204" y="6049828"/>
            <a:ext cx="2980018" cy="330757"/>
            <a:chOff x="7379204" y="6049828"/>
            <a:chExt cx="2980018" cy="33075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00000">
              <a:off x="7379204" y="6049828"/>
              <a:ext cx="2980018" cy="33075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359807" y="5991456"/>
            <a:ext cx="2980018" cy="330757"/>
            <a:chOff x="7359807" y="5991456"/>
            <a:chExt cx="2980018" cy="33075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260000">
              <a:off x="7359807" y="5991456"/>
              <a:ext cx="2980018" cy="330757"/>
            </a:xfrm>
            <a:prstGeom prst="rect">
              <a:avLst/>
            </a:prstGeom>
          </p:spPr>
        </p:pic>
      </p:grpSp>
      <p:pic>
        <p:nvPicPr>
          <p:cNvPr id="2" name="Object 4">
            <a:extLst>
              <a:ext uri="{FF2B5EF4-FFF2-40B4-BE49-F238E27FC236}">
                <a16:creationId xmlns:a16="http://schemas.microsoft.com/office/drawing/2014/main" id="{071E5D82-4665-4C5E-82D6-900FDE6665D5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4409" y="1491336"/>
            <a:ext cx="5076190" cy="100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4542" y="4237823"/>
            <a:ext cx="10400000" cy="8885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8166" y="3635666"/>
            <a:ext cx="6990476" cy="1638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04159" y="7067162"/>
            <a:ext cx="1849485" cy="1747764"/>
            <a:chOff x="5404159" y="7067162"/>
            <a:chExt cx="1849485" cy="17477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40000">
              <a:off x="5404159" y="7067162"/>
              <a:ext cx="1849485" cy="17477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22325" y="-657744"/>
            <a:ext cx="12395022" cy="4911528"/>
            <a:chOff x="9722325" y="-657744"/>
            <a:chExt cx="12395022" cy="49115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9722325" y="-657744"/>
              <a:ext cx="12395022" cy="49115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772806"/>
            <a:ext cx="7216519" cy="6512909"/>
            <a:chOff x="0" y="3772806"/>
            <a:chExt cx="7216519" cy="65129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772806"/>
              <a:ext cx="7216519" cy="651290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60699" y="5093335"/>
            <a:ext cx="2504762" cy="17523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CBBF668-B372-4166-A3C8-20FEAC064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219" y="1982068"/>
            <a:ext cx="12869021" cy="759447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409" y="1491336"/>
            <a:ext cx="3523810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0171" y="617969"/>
            <a:ext cx="17164420" cy="9106918"/>
            <a:chOff x="570171" y="617969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171" y="617969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1168" y="2254687"/>
            <a:ext cx="3257143" cy="48190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4205" y="2254687"/>
            <a:ext cx="3638095" cy="48190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8088" y="2254687"/>
            <a:ext cx="3657143" cy="48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23285" y="2254687"/>
            <a:ext cx="3628571" cy="48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05008" y="2254687"/>
            <a:ext cx="3647619" cy="48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59782" y="2254687"/>
            <a:ext cx="3733333" cy="4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5186" y="7287533"/>
            <a:ext cx="2155020" cy="473371"/>
            <a:chOff x="1335186" y="7287533"/>
            <a:chExt cx="2155020" cy="4733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5186" y="7287533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27867" y="7287533"/>
            <a:ext cx="2155020" cy="473371"/>
            <a:chOff x="4027867" y="7287533"/>
            <a:chExt cx="2155020" cy="4733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7867" y="7287533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20547" y="7287533"/>
            <a:ext cx="2155020" cy="473371"/>
            <a:chOff x="6720547" y="7287533"/>
            <a:chExt cx="2155020" cy="4733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0547" y="7287533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13228" y="7287533"/>
            <a:ext cx="2155020" cy="473371"/>
            <a:chOff x="9413228" y="7287533"/>
            <a:chExt cx="2155020" cy="4733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13228" y="7287533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05908" y="7287533"/>
            <a:ext cx="2155020" cy="473371"/>
            <a:chOff x="12105908" y="7287533"/>
            <a:chExt cx="2155020" cy="4733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05908" y="7287533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98589" y="7287533"/>
            <a:ext cx="2155020" cy="473371"/>
            <a:chOff x="14798589" y="7287533"/>
            <a:chExt cx="2155020" cy="4733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98589" y="7287533"/>
              <a:ext cx="2155020" cy="4733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600" y="6768973"/>
            <a:ext cx="1523810" cy="6095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38683" y="6404911"/>
            <a:ext cx="1923810" cy="1066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16561" y="6768973"/>
            <a:ext cx="1523810" cy="6095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363168" y="6768973"/>
            <a:ext cx="1523810" cy="6095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14682" y="6404910"/>
            <a:ext cx="2019048" cy="10666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00046" y="6768973"/>
            <a:ext cx="1219048" cy="6095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53637" y="2131574"/>
            <a:ext cx="1988068" cy="2057509"/>
            <a:chOff x="7653637" y="2131574"/>
            <a:chExt cx="1988068" cy="20575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480000">
              <a:off x="7653637" y="2131574"/>
              <a:ext cx="1988068" cy="205750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8695" y="1483717"/>
            <a:ext cx="1466667" cy="1095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2495238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5D6C6A1-A571-4C16-B6AF-CAA2A8E0D9AB}"/>
              </a:ext>
            </a:extLst>
          </p:cNvPr>
          <p:cNvGrpSpPr/>
          <p:nvPr/>
        </p:nvGrpSpPr>
        <p:grpSpPr>
          <a:xfrm>
            <a:off x="2104110" y="2350226"/>
            <a:ext cx="12880047" cy="5724085"/>
            <a:chOff x="1520697" y="2092502"/>
            <a:chExt cx="12880047" cy="57240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08969F-EB3C-4D92-B11C-19A985F7EFF5}"/>
                </a:ext>
              </a:extLst>
            </p:cNvPr>
            <p:cNvSpPr txBox="1"/>
            <p:nvPr/>
          </p:nvSpPr>
          <p:spPr>
            <a:xfrm>
              <a:off x="1520697" y="3745104"/>
              <a:ext cx="39533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나에게 맞는 차 추천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49499C-24F3-431E-A069-011DD8A47732}"/>
                </a:ext>
              </a:extLst>
            </p:cNvPr>
            <p:cNvSpPr txBox="1"/>
            <p:nvPr/>
          </p:nvSpPr>
          <p:spPr>
            <a:xfrm>
              <a:off x="12573000" y="3733863"/>
              <a:ext cx="18277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주문배송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DCAAC7-2241-4DCA-B7F5-DCD2C524D789}"/>
                </a:ext>
              </a:extLst>
            </p:cNvPr>
            <p:cNvSpPr txBox="1"/>
            <p:nvPr/>
          </p:nvSpPr>
          <p:spPr>
            <a:xfrm>
              <a:off x="10799980" y="6667234"/>
              <a:ext cx="23022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상품 주문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9B7111-97E7-4338-B901-81A27C0DB04F}"/>
                </a:ext>
              </a:extLst>
            </p:cNvPr>
            <p:cNvSpPr txBox="1"/>
            <p:nvPr/>
          </p:nvSpPr>
          <p:spPr>
            <a:xfrm>
              <a:off x="4657589" y="7108701"/>
              <a:ext cx="43861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</a:t>
              </a:r>
              <a:r>
                <a:rPr lang="en-US" altLang="ko-KR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400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茶</a:t>
              </a:r>
              <a:r>
                <a:rPr lang="en-US" altLang="ko-KR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r>
                <a:rPr lang="ko-KR" altLang="en-US" sz="4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상세 정보 조회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441549E-4020-41AF-B6B6-80C43C014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821" y="2092502"/>
              <a:ext cx="3050355" cy="3050355"/>
            </a:xfrm>
            <a:prstGeom prst="rect">
              <a:avLst/>
            </a:prstGeom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5A059F26-7595-4B01-878B-9165DC8F0827}"/>
                </a:ext>
              </a:extLst>
            </p:cNvPr>
            <p:cNvSpPr/>
            <p:nvPr/>
          </p:nvSpPr>
          <p:spPr>
            <a:xfrm rot="7652038">
              <a:off x="6722554" y="6029386"/>
              <a:ext cx="1428823" cy="381000"/>
            </a:xfrm>
            <a:prstGeom prst="rightArrow">
              <a:avLst/>
            </a:prstGeom>
            <a:solidFill>
              <a:srgbClr val="2980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6448F872-6F8D-43E9-AE6F-76B801DBE603}"/>
                </a:ext>
              </a:extLst>
            </p:cNvPr>
            <p:cNvSpPr/>
            <p:nvPr/>
          </p:nvSpPr>
          <p:spPr>
            <a:xfrm rot="10800000">
              <a:off x="5819000" y="3908547"/>
              <a:ext cx="1323753" cy="381000"/>
            </a:xfrm>
            <a:prstGeom prst="rightArrow">
              <a:avLst/>
            </a:prstGeom>
            <a:solidFill>
              <a:srgbClr val="2980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88F0ABDF-D9AD-4DA0-BE4E-6799B60121BF}"/>
                </a:ext>
              </a:extLst>
            </p:cNvPr>
            <p:cNvSpPr/>
            <p:nvPr/>
          </p:nvSpPr>
          <p:spPr>
            <a:xfrm>
              <a:off x="11145243" y="3881490"/>
              <a:ext cx="1082779" cy="381000"/>
            </a:xfrm>
            <a:prstGeom prst="rightArrow">
              <a:avLst/>
            </a:prstGeom>
            <a:solidFill>
              <a:srgbClr val="2980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8CA9BAD6-8906-4F71-9BED-DFA7B7FC3124}"/>
                </a:ext>
              </a:extLst>
            </p:cNvPr>
            <p:cNvSpPr/>
            <p:nvPr/>
          </p:nvSpPr>
          <p:spPr>
            <a:xfrm rot="3467602">
              <a:off x="10496716" y="5722213"/>
              <a:ext cx="1428823" cy="381000"/>
            </a:xfrm>
            <a:prstGeom prst="rightArrow">
              <a:avLst>
                <a:gd name="adj1" fmla="val 77265"/>
                <a:gd name="adj2" fmla="val 50000"/>
              </a:avLst>
            </a:prstGeom>
            <a:solidFill>
              <a:srgbClr val="2980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4" y="589398"/>
            <a:ext cx="21289706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3495238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8" name="그룹 1003">
            <a:extLst>
              <a:ext uri="{FF2B5EF4-FFF2-40B4-BE49-F238E27FC236}">
                <a16:creationId xmlns:a16="http://schemas.microsoft.com/office/drawing/2014/main" id="{73A65BA8-1A61-4E16-8576-D0B017EDB5EB}"/>
              </a:ext>
            </a:extLst>
          </p:cNvPr>
          <p:cNvGrpSpPr/>
          <p:nvPr/>
        </p:nvGrpSpPr>
        <p:grpSpPr>
          <a:xfrm>
            <a:off x="1628046" y="4197844"/>
            <a:ext cx="2416248" cy="1689684"/>
            <a:chOff x="1818084" y="3453173"/>
            <a:chExt cx="2416248" cy="1689684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D241100C-9964-46AE-B774-E0CA8A08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8084" y="3453173"/>
              <a:ext cx="2416248" cy="1689684"/>
            </a:xfrm>
            <a:prstGeom prst="rect">
              <a:avLst/>
            </a:prstGeom>
          </p:spPr>
        </p:pic>
      </p:grp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5696AAE3-35BE-4A05-B5CA-F65CF5851733}"/>
              </a:ext>
            </a:extLst>
          </p:cNvPr>
          <p:cNvGrpSpPr/>
          <p:nvPr/>
        </p:nvGrpSpPr>
        <p:grpSpPr>
          <a:xfrm>
            <a:off x="9109301" y="3275737"/>
            <a:ext cx="1963347" cy="2900947"/>
            <a:chOff x="9299339" y="2531066"/>
            <a:chExt cx="1963347" cy="2900947"/>
          </a:xfrm>
        </p:grpSpPr>
        <p:pic>
          <p:nvPicPr>
            <p:cNvPr id="11" name="Object 12">
              <a:extLst>
                <a:ext uri="{FF2B5EF4-FFF2-40B4-BE49-F238E27FC236}">
                  <a16:creationId xmlns:a16="http://schemas.microsoft.com/office/drawing/2014/main" id="{EC905C78-6AD3-4AF4-AFB0-A64186E4A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9339" y="2531066"/>
              <a:ext cx="1963347" cy="2900947"/>
            </a:xfrm>
            <a:prstGeom prst="rect">
              <a:avLst/>
            </a:prstGeom>
          </p:spPr>
        </p:pic>
      </p:grp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EBCA0CA5-9094-4E13-8A5D-3285A8E84B8B}"/>
              </a:ext>
            </a:extLst>
          </p:cNvPr>
          <p:cNvGrpSpPr/>
          <p:nvPr/>
        </p:nvGrpSpPr>
        <p:grpSpPr>
          <a:xfrm>
            <a:off x="1475171" y="6609486"/>
            <a:ext cx="2721998" cy="2652914"/>
            <a:chOff x="1665209" y="5864815"/>
            <a:chExt cx="2721998" cy="2652914"/>
          </a:xfrm>
        </p:grpSpPr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F88522BD-C3C7-45C6-A41B-9D7A7BAB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5209" y="5864815"/>
              <a:ext cx="2721998" cy="2652914"/>
            </a:xfrm>
            <a:prstGeom prst="rect">
              <a:avLst/>
            </a:prstGeom>
          </p:spPr>
        </p:pic>
      </p:grpSp>
      <p:pic>
        <p:nvPicPr>
          <p:cNvPr id="14" name="Object 17">
            <a:extLst>
              <a:ext uri="{FF2B5EF4-FFF2-40B4-BE49-F238E27FC236}">
                <a16:creationId xmlns:a16="http://schemas.microsoft.com/office/drawing/2014/main" id="{21C285D3-7D43-4FA8-97E7-B5D2B0C7FDD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1996" y="7515224"/>
            <a:ext cx="2380952" cy="1495238"/>
          </a:xfrm>
          <a:prstGeom prst="rect">
            <a:avLst/>
          </a:prstGeom>
        </p:spPr>
      </p:pic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D29BB0AB-1E41-4534-AB04-09A89A07CE67}"/>
              </a:ext>
            </a:extLst>
          </p:cNvPr>
          <p:cNvGrpSpPr/>
          <p:nvPr/>
        </p:nvGrpSpPr>
        <p:grpSpPr>
          <a:xfrm>
            <a:off x="4856434" y="6609486"/>
            <a:ext cx="3167958" cy="2652914"/>
            <a:chOff x="5046472" y="5864815"/>
            <a:chExt cx="3167958" cy="2652914"/>
          </a:xfrm>
        </p:grpSpPr>
        <p:pic>
          <p:nvPicPr>
            <p:cNvPr id="16" name="Object 19">
              <a:extLst>
                <a:ext uri="{FF2B5EF4-FFF2-40B4-BE49-F238E27FC236}">
                  <a16:creationId xmlns:a16="http://schemas.microsoft.com/office/drawing/2014/main" id="{85E7B031-9E70-4936-AF33-E547F091B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6472" y="5864815"/>
              <a:ext cx="3167958" cy="2652914"/>
            </a:xfrm>
            <a:prstGeom prst="rect">
              <a:avLst/>
            </a:prstGeom>
          </p:spPr>
        </p:pic>
      </p:grpSp>
      <p:pic>
        <p:nvPicPr>
          <p:cNvPr id="17" name="Object 21">
            <a:extLst>
              <a:ext uri="{FF2B5EF4-FFF2-40B4-BE49-F238E27FC236}">
                <a16:creationId xmlns:a16="http://schemas.microsoft.com/office/drawing/2014/main" id="{EC73FDE5-37A1-4944-8367-A8845D18779C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36238" y="7523715"/>
            <a:ext cx="2828571" cy="1495238"/>
          </a:xfrm>
          <a:prstGeom prst="rect">
            <a:avLst/>
          </a:prstGeom>
        </p:spPr>
      </p:pic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834C8E70-D863-486F-8458-D69FAB3204AC}"/>
              </a:ext>
            </a:extLst>
          </p:cNvPr>
          <p:cNvGrpSpPr/>
          <p:nvPr/>
        </p:nvGrpSpPr>
        <p:grpSpPr>
          <a:xfrm>
            <a:off x="8506996" y="6599962"/>
            <a:ext cx="3167958" cy="2652914"/>
            <a:chOff x="8697034" y="5855291"/>
            <a:chExt cx="3167958" cy="2652914"/>
          </a:xfrm>
        </p:grpSpPr>
        <p:pic>
          <p:nvPicPr>
            <p:cNvPr id="19" name="Object 23">
              <a:extLst>
                <a:ext uri="{FF2B5EF4-FFF2-40B4-BE49-F238E27FC236}">
                  <a16:creationId xmlns:a16="http://schemas.microsoft.com/office/drawing/2014/main" id="{319667F4-0C30-4B5C-9AFD-370F1ADE1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97034" y="5855291"/>
              <a:ext cx="3167958" cy="2652914"/>
            </a:xfrm>
            <a:prstGeom prst="rect">
              <a:avLst/>
            </a:prstGeom>
          </p:spPr>
        </p:pic>
      </p:grpSp>
      <p:pic>
        <p:nvPicPr>
          <p:cNvPr id="20" name="Object 25">
            <a:extLst>
              <a:ext uri="{FF2B5EF4-FFF2-40B4-BE49-F238E27FC236}">
                <a16:creationId xmlns:a16="http://schemas.microsoft.com/office/drawing/2014/main" id="{A50B2D3F-AB80-4A30-98A0-D759F779636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86800" y="7505700"/>
            <a:ext cx="2438095" cy="1495238"/>
          </a:xfrm>
          <a:prstGeom prst="rect">
            <a:avLst/>
          </a:prstGeom>
        </p:spPr>
      </p:pic>
      <p:grpSp>
        <p:nvGrpSpPr>
          <p:cNvPr id="21" name="그룹 1008">
            <a:extLst>
              <a:ext uri="{FF2B5EF4-FFF2-40B4-BE49-F238E27FC236}">
                <a16:creationId xmlns:a16="http://schemas.microsoft.com/office/drawing/2014/main" id="{F81AB906-4C3D-4E38-BBFF-C3EFA9D4AA32}"/>
              </a:ext>
            </a:extLst>
          </p:cNvPr>
          <p:cNvGrpSpPr/>
          <p:nvPr/>
        </p:nvGrpSpPr>
        <p:grpSpPr>
          <a:xfrm>
            <a:off x="12166359" y="6599962"/>
            <a:ext cx="4070798" cy="2652914"/>
            <a:chOff x="12356397" y="5855291"/>
            <a:chExt cx="4070798" cy="2652914"/>
          </a:xfrm>
        </p:grpSpPr>
        <p:pic>
          <p:nvPicPr>
            <p:cNvPr id="22" name="Object 27">
              <a:extLst>
                <a:ext uri="{FF2B5EF4-FFF2-40B4-BE49-F238E27FC236}">
                  <a16:creationId xmlns:a16="http://schemas.microsoft.com/office/drawing/2014/main" id="{464803A8-EA35-428F-A2DD-2A807D5C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56397" y="5855291"/>
              <a:ext cx="4070798" cy="2652914"/>
            </a:xfrm>
            <a:prstGeom prst="rect">
              <a:avLst/>
            </a:prstGeom>
          </p:spPr>
        </p:pic>
      </p:grpSp>
      <p:pic>
        <p:nvPicPr>
          <p:cNvPr id="23" name="Object 29">
            <a:extLst>
              <a:ext uri="{FF2B5EF4-FFF2-40B4-BE49-F238E27FC236}">
                <a16:creationId xmlns:a16="http://schemas.microsoft.com/office/drawing/2014/main" id="{441361B6-6E4A-40E7-BED4-A552D0DA57F9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89583" y="7505700"/>
            <a:ext cx="3933333" cy="1495238"/>
          </a:xfrm>
          <a:prstGeom prst="rect">
            <a:avLst/>
          </a:prstGeom>
        </p:spPr>
      </p:pic>
      <p:grpSp>
        <p:nvGrpSpPr>
          <p:cNvPr id="24" name="그룹 1009">
            <a:extLst>
              <a:ext uri="{FF2B5EF4-FFF2-40B4-BE49-F238E27FC236}">
                <a16:creationId xmlns:a16="http://schemas.microsoft.com/office/drawing/2014/main" id="{26EC3572-9003-4825-BAA7-388458A7FC96}"/>
              </a:ext>
            </a:extLst>
          </p:cNvPr>
          <p:cNvGrpSpPr/>
          <p:nvPr/>
        </p:nvGrpSpPr>
        <p:grpSpPr>
          <a:xfrm>
            <a:off x="5632011" y="4197844"/>
            <a:ext cx="1673945" cy="1899392"/>
            <a:chOff x="5822049" y="3453173"/>
            <a:chExt cx="1673945" cy="1899392"/>
          </a:xfrm>
        </p:grpSpPr>
        <p:pic>
          <p:nvPicPr>
            <p:cNvPr id="25" name="Object 31">
              <a:extLst>
                <a:ext uri="{FF2B5EF4-FFF2-40B4-BE49-F238E27FC236}">
                  <a16:creationId xmlns:a16="http://schemas.microsoft.com/office/drawing/2014/main" id="{BE5059AE-180B-4305-9059-E64D81B12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22049" y="3453173"/>
              <a:ext cx="1673945" cy="1899392"/>
            </a:xfrm>
            <a:prstGeom prst="rect">
              <a:avLst/>
            </a:prstGeom>
          </p:spPr>
        </p:pic>
      </p:grpSp>
      <p:grpSp>
        <p:nvGrpSpPr>
          <p:cNvPr id="26" name="그룹 1010">
            <a:extLst>
              <a:ext uri="{FF2B5EF4-FFF2-40B4-BE49-F238E27FC236}">
                <a16:creationId xmlns:a16="http://schemas.microsoft.com/office/drawing/2014/main" id="{34661BC7-9F44-459D-9F75-37B261FF9F3A}"/>
              </a:ext>
            </a:extLst>
          </p:cNvPr>
          <p:cNvGrpSpPr/>
          <p:nvPr/>
        </p:nvGrpSpPr>
        <p:grpSpPr>
          <a:xfrm>
            <a:off x="13364785" y="4197844"/>
            <a:ext cx="1673945" cy="1899392"/>
            <a:chOff x="13554823" y="3453173"/>
            <a:chExt cx="1673945" cy="1899392"/>
          </a:xfrm>
        </p:grpSpPr>
        <p:pic>
          <p:nvPicPr>
            <p:cNvPr id="27" name="Object 34">
              <a:extLst>
                <a:ext uri="{FF2B5EF4-FFF2-40B4-BE49-F238E27FC236}">
                  <a16:creationId xmlns:a16="http://schemas.microsoft.com/office/drawing/2014/main" id="{817A08B6-28DC-4D6C-8302-E738CCADC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54823" y="3453173"/>
              <a:ext cx="1673945" cy="1899392"/>
            </a:xfrm>
            <a:prstGeom prst="rect">
              <a:avLst/>
            </a:prstGeom>
          </p:spPr>
        </p:pic>
      </p:grpSp>
      <p:grpSp>
        <p:nvGrpSpPr>
          <p:cNvPr id="28" name="그룹 1003">
            <a:extLst>
              <a:ext uri="{FF2B5EF4-FFF2-40B4-BE49-F238E27FC236}">
                <a16:creationId xmlns:a16="http://schemas.microsoft.com/office/drawing/2014/main" id="{91C664EF-9717-46BE-9E1C-EDB1C074B9F0}"/>
              </a:ext>
            </a:extLst>
          </p:cNvPr>
          <p:cNvGrpSpPr/>
          <p:nvPr/>
        </p:nvGrpSpPr>
        <p:grpSpPr>
          <a:xfrm>
            <a:off x="16899931" y="6599962"/>
            <a:ext cx="2517115" cy="2652914"/>
            <a:chOff x="1665209" y="5864815"/>
            <a:chExt cx="2517115" cy="2652914"/>
          </a:xfrm>
        </p:grpSpPr>
        <p:pic>
          <p:nvPicPr>
            <p:cNvPr id="29" name="Object 9">
              <a:extLst>
                <a:ext uri="{FF2B5EF4-FFF2-40B4-BE49-F238E27FC236}">
                  <a16:creationId xmlns:a16="http://schemas.microsoft.com/office/drawing/2014/main" id="{1D0D0FA0-3B2F-4F8D-A0B7-92F33DD1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209" y="5864815"/>
              <a:ext cx="2517115" cy="2652914"/>
            </a:xfrm>
            <a:prstGeom prst="rect">
              <a:avLst/>
            </a:prstGeom>
          </p:spPr>
        </p:pic>
      </p:grpSp>
      <p:pic>
        <p:nvPicPr>
          <p:cNvPr id="30" name="Object 11">
            <a:extLst>
              <a:ext uri="{FF2B5EF4-FFF2-40B4-BE49-F238E27FC236}">
                <a16:creationId xmlns:a16="http://schemas.microsoft.com/office/drawing/2014/main" id="{A77A4A44-AD15-47B6-AF75-5968FD22E188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781198" y="7812731"/>
            <a:ext cx="2180952" cy="866667"/>
          </a:xfrm>
          <a:prstGeom prst="rect">
            <a:avLst/>
          </a:prstGeom>
        </p:spPr>
      </p:pic>
      <p:grpSp>
        <p:nvGrpSpPr>
          <p:cNvPr id="31" name="그룹 1004">
            <a:extLst>
              <a:ext uri="{FF2B5EF4-FFF2-40B4-BE49-F238E27FC236}">
                <a16:creationId xmlns:a16="http://schemas.microsoft.com/office/drawing/2014/main" id="{8E658F8F-137B-4105-8E03-99560B05691B}"/>
              </a:ext>
            </a:extLst>
          </p:cNvPr>
          <p:cNvGrpSpPr/>
          <p:nvPr/>
        </p:nvGrpSpPr>
        <p:grpSpPr>
          <a:xfrm>
            <a:off x="16475928" y="4192522"/>
            <a:ext cx="3570005" cy="2008128"/>
            <a:chOff x="1241206" y="3457375"/>
            <a:chExt cx="3570005" cy="2008128"/>
          </a:xfrm>
        </p:grpSpPr>
        <p:pic>
          <p:nvPicPr>
            <p:cNvPr id="32" name="Object 13">
              <a:extLst>
                <a:ext uri="{FF2B5EF4-FFF2-40B4-BE49-F238E27FC236}">
                  <a16:creationId xmlns:a16="http://schemas.microsoft.com/office/drawing/2014/main" id="{176177EB-7190-4289-9BB0-0DFEBCE1A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1206" y="3457375"/>
              <a:ext cx="3570005" cy="2008128"/>
            </a:xfrm>
            <a:prstGeom prst="rect">
              <a:avLst/>
            </a:prstGeom>
          </p:spPr>
        </p:pic>
      </p:grpSp>
      <p:grpSp>
        <p:nvGrpSpPr>
          <p:cNvPr id="33" name="그룹 1005">
            <a:extLst>
              <a:ext uri="{FF2B5EF4-FFF2-40B4-BE49-F238E27FC236}">
                <a16:creationId xmlns:a16="http://schemas.microsoft.com/office/drawing/2014/main" id="{8C684573-AAB3-4C5A-98F0-D7139CEA2CAD}"/>
              </a:ext>
            </a:extLst>
          </p:cNvPr>
          <p:cNvGrpSpPr/>
          <p:nvPr/>
        </p:nvGrpSpPr>
        <p:grpSpPr>
          <a:xfrm>
            <a:off x="19736003" y="6097236"/>
            <a:ext cx="1945407" cy="865026"/>
            <a:chOff x="4617020" y="5420913"/>
            <a:chExt cx="3842503" cy="887802"/>
          </a:xfrm>
        </p:grpSpPr>
        <p:pic>
          <p:nvPicPr>
            <p:cNvPr id="34" name="Object 16">
              <a:extLst>
                <a:ext uri="{FF2B5EF4-FFF2-40B4-BE49-F238E27FC236}">
                  <a16:creationId xmlns:a16="http://schemas.microsoft.com/office/drawing/2014/main" id="{C57ED334-5A0F-432B-881E-C5546787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20000">
              <a:off x="4617020" y="5420913"/>
              <a:ext cx="3842503" cy="887802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A80810F-79C4-4214-AB3F-0EEA77EC9F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55269" y="1477847"/>
            <a:ext cx="12725400" cy="7883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194" y="3425230"/>
            <a:ext cx="4209524" cy="39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60011" y="3719413"/>
            <a:ext cx="3342857" cy="2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5836" y="6266853"/>
            <a:ext cx="2665451" cy="473371"/>
            <a:chOff x="1335836" y="6266853"/>
            <a:chExt cx="2665451" cy="4733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5836" y="6266853"/>
              <a:ext cx="2665451" cy="473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5301" y="2766150"/>
            <a:ext cx="2788859" cy="4839668"/>
            <a:chOff x="7705301" y="2766150"/>
            <a:chExt cx="2788859" cy="48396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7705301" y="2766150"/>
              <a:ext cx="2788859" cy="4839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05301" y="2766150"/>
            <a:ext cx="2788859" cy="4839668"/>
            <a:chOff x="7705301" y="2766150"/>
            <a:chExt cx="2788859" cy="48396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7705301" y="2766150"/>
              <a:ext cx="2788859" cy="4839668"/>
            </a:xfrm>
            <a:prstGeom prst="rect">
              <a:avLst/>
            </a:prstGeom>
          </p:spPr>
        </p:pic>
      </p:grpSp>
      <p:pic>
        <p:nvPicPr>
          <p:cNvPr id="4" name="chanu_final - 복사본">
            <a:hlinkClick r:id="" action="ppaction://media"/>
            <a:extLst>
              <a:ext uri="{FF2B5EF4-FFF2-40B4-BE49-F238E27FC236}">
                <a16:creationId xmlns:a16="http://schemas.microsoft.com/office/drawing/2014/main" id="{ECBD14B3-AF76-434D-B808-74F02453A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05" y="0"/>
            <a:ext cx="18270095" cy="102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7326" y="3663205"/>
            <a:ext cx="9428571" cy="163809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798510" y="-1593958"/>
            <a:ext cx="10390476" cy="88857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31128" y="197757"/>
            <a:ext cx="1849485" cy="1747764"/>
            <a:chOff x="3731128" y="197757"/>
            <a:chExt cx="1849485" cy="17477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840000">
              <a:off x="3731128" y="197757"/>
              <a:ext cx="1849485" cy="17477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27489" y="-1651554"/>
            <a:ext cx="12395022" cy="4911528"/>
            <a:chOff x="10727489" y="-1651554"/>
            <a:chExt cx="12395022" cy="49115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727489" y="-1651554"/>
              <a:ext cx="12395022" cy="49115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6667" y="4046864"/>
            <a:ext cx="7216519" cy="6512909"/>
            <a:chOff x="-1526667" y="4046864"/>
            <a:chExt cx="7216519" cy="65129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26667" y="4046864"/>
              <a:ext cx="7216519" cy="65129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82812" y="5697960"/>
            <a:ext cx="3304762" cy="22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32334" y="5101549"/>
            <a:ext cx="5202603" cy="493247"/>
            <a:chOff x="7532334" y="5101549"/>
            <a:chExt cx="5202603" cy="4932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2334" y="5101549"/>
              <a:ext cx="5202603" cy="493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4857143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84337" y="3665404"/>
            <a:ext cx="3670912" cy="3670912"/>
            <a:chOff x="2284337" y="3665404"/>
            <a:chExt cx="3670912" cy="36709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4337" y="3665404"/>
              <a:ext cx="3670912" cy="3670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22547" y="3499598"/>
            <a:ext cx="4002524" cy="4002524"/>
            <a:chOff x="7122547" y="3499598"/>
            <a:chExt cx="4002524" cy="4002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2547" y="3499598"/>
              <a:ext cx="4002524" cy="4002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0465" y="3665404"/>
            <a:ext cx="3670912" cy="3670912"/>
            <a:chOff x="12330465" y="3665404"/>
            <a:chExt cx="3670912" cy="36709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0465" y="3665404"/>
              <a:ext cx="3670912" cy="36709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66876" y="5081823"/>
            <a:ext cx="2828571" cy="10000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57484" y="4819808"/>
            <a:ext cx="4057143" cy="17238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20748" y="4718657"/>
            <a:ext cx="2609524" cy="17238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65158" y="6164864"/>
            <a:ext cx="4309271" cy="271087"/>
            <a:chOff x="1965158" y="6164864"/>
            <a:chExt cx="4309271" cy="2710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5158" y="6164864"/>
              <a:ext cx="4309271" cy="2710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9174" y="6260102"/>
            <a:ext cx="4309271" cy="271087"/>
            <a:chOff x="6969174" y="6260102"/>
            <a:chExt cx="4309271" cy="2710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9174" y="6260102"/>
              <a:ext cx="4309271" cy="2710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6363" y="6029321"/>
            <a:ext cx="4309271" cy="271087"/>
            <a:chOff x="12066363" y="6029321"/>
            <a:chExt cx="4309271" cy="2710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66363" y="6029321"/>
              <a:ext cx="4309271" cy="271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2761905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24834" y="1119556"/>
            <a:ext cx="4711648" cy="3970088"/>
            <a:chOff x="4624834" y="1119556"/>
            <a:chExt cx="4711648" cy="39700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4834" y="1119556"/>
              <a:ext cx="4711648" cy="39700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3705" y="1315548"/>
            <a:ext cx="3457143" cy="1095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1215" y="2455145"/>
            <a:ext cx="4066667" cy="26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06843" y="2168860"/>
            <a:ext cx="3347630" cy="213352"/>
            <a:chOff x="5306843" y="2168860"/>
            <a:chExt cx="3347630" cy="2133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6843" y="2168860"/>
              <a:ext cx="3347630" cy="2133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45949" y="1133326"/>
            <a:ext cx="4711648" cy="3970088"/>
            <a:chOff x="9845949" y="1133326"/>
            <a:chExt cx="4711648" cy="39700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5949" y="1133326"/>
              <a:ext cx="4711648" cy="397008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04819" y="1329317"/>
            <a:ext cx="3552381" cy="10952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59558" y="2637490"/>
            <a:ext cx="4476190" cy="20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27958" y="2182629"/>
            <a:ext cx="3347630" cy="213352"/>
            <a:chOff x="10527958" y="2182629"/>
            <a:chExt cx="3347630" cy="2133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7958" y="2182629"/>
              <a:ext cx="3347630" cy="2133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24834" y="5268646"/>
            <a:ext cx="4711648" cy="3970088"/>
            <a:chOff x="4624834" y="5268646"/>
            <a:chExt cx="4711648" cy="3970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24834" y="5268646"/>
              <a:ext cx="4711648" cy="39700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70203" y="5495112"/>
            <a:ext cx="4142857" cy="10952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99833" y="6545209"/>
            <a:ext cx="4771429" cy="3190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06843" y="6317950"/>
            <a:ext cx="3347630" cy="213352"/>
            <a:chOff x="5306843" y="6317950"/>
            <a:chExt cx="3347630" cy="2133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6843" y="6317950"/>
              <a:ext cx="3347630" cy="213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45949" y="5268646"/>
            <a:ext cx="4711648" cy="3970088"/>
            <a:chOff x="9845949" y="5268646"/>
            <a:chExt cx="4711648" cy="39700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45949" y="5268646"/>
              <a:ext cx="4711648" cy="397008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04819" y="5464638"/>
            <a:ext cx="3228571" cy="10952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18236" y="6748607"/>
            <a:ext cx="4114286" cy="2019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27958" y="6317950"/>
            <a:ext cx="3347630" cy="213352"/>
            <a:chOff x="10527958" y="6317950"/>
            <a:chExt cx="3347630" cy="2133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7958" y="6317950"/>
              <a:ext cx="3347630" cy="213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8CC1B94C-8C09-469D-AF5A-A03025739D6A}"/>
              </a:ext>
            </a:extLst>
          </p:cNvPr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20" name="Object 2">
              <a:extLst>
                <a:ext uri="{FF2B5EF4-FFF2-40B4-BE49-F238E27FC236}">
                  <a16:creationId xmlns:a16="http://schemas.microsoft.com/office/drawing/2014/main" id="{DF09E24E-F379-47B0-B9DD-284ED2527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4400000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C3C797-29DF-4100-AAC1-A007737E1B81}"/>
              </a:ext>
            </a:extLst>
          </p:cNvPr>
          <p:cNvGrpSpPr/>
          <p:nvPr/>
        </p:nvGrpSpPr>
        <p:grpSpPr>
          <a:xfrm>
            <a:off x="1282877" y="3268767"/>
            <a:ext cx="8643064" cy="2915571"/>
            <a:chOff x="1686498" y="2628900"/>
            <a:chExt cx="8176549" cy="2465793"/>
          </a:xfrm>
        </p:grpSpPr>
        <p:pic>
          <p:nvPicPr>
            <p:cNvPr id="9" name="Picture 6" descr="P as in Pterodactyl">
              <a:extLst>
                <a:ext uri="{FF2B5EF4-FFF2-40B4-BE49-F238E27FC236}">
                  <a16:creationId xmlns:a16="http://schemas.microsoft.com/office/drawing/2014/main" id="{4DECA7C3-4D8E-4121-94D5-13BF92BA8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6498" y="2628900"/>
              <a:ext cx="5477228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Bootstrap logo vector (.eps) - Logo Bootstrap framework download | Vector  logo, Logos, Vimeo logo">
              <a:extLst>
                <a:ext uri="{FF2B5EF4-FFF2-40B4-BE49-F238E27FC236}">
                  <a16:creationId xmlns:a16="http://schemas.microsoft.com/office/drawing/2014/main" id="{E47071DF-53FE-455E-9A94-01381DB98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4866" y="2646512"/>
              <a:ext cx="2448181" cy="2448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2" descr="Eclipse Logos and Artwork | The Eclipse Foundation">
            <a:extLst>
              <a:ext uri="{FF2B5EF4-FFF2-40B4-BE49-F238E27FC236}">
                <a16:creationId xmlns:a16="http://schemas.microsoft.com/office/drawing/2014/main" id="{CB46BF43-C592-4193-A12F-EC5DD91BF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634" y="7581900"/>
            <a:ext cx="5772084" cy="135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ECFB2104-14EF-452A-923B-0F3D7E47E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064" y="6652043"/>
            <a:ext cx="1897224" cy="219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아마존 웹 서비스 - 위키백과, 우리 모두의 백과사전">
            <a:extLst>
              <a:ext uri="{FF2B5EF4-FFF2-40B4-BE49-F238E27FC236}">
                <a16:creationId xmlns:a16="http://schemas.microsoft.com/office/drawing/2014/main" id="{B91ACA2C-4BE8-45A3-88EB-78AD9353C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14" y="7016370"/>
            <a:ext cx="2451057" cy="14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D9DFF8E7-7434-4E2D-8358-EF8066464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254" y="6210300"/>
            <a:ext cx="4806275" cy="6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7BE53193-A853-4AB7-AF2F-5F2D78226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214" y="6652349"/>
            <a:ext cx="2198981" cy="219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">
            <a:extLst>
              <a:ext uri="{FF2B5EF4-FFF2-40B4-BE49-F238E27FC236}">
                <a16:creationId xmlns:a16="http://schemas.microsoft.com/office/drawing/2014/main" id="{70E4FDF4-2DE8-4980-AD41-0FC64B00A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28" y="6717706"/>
            <a:ext cx="2219900" cy="22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KOSTA 교육 39일차(JSP, WS, WAS,Container, Servlet) | by 김준형(Kim.J.H) | Medium">
            <a:extLst>
              <a:ext uri="{FF2B5EF4-FFF2-40B4-BE49-F238E27FC236}">
                <a16:creationId xmlns:a16="http://schemas.microsoft.com/office/drawing/2014/main" id="{53C46294-C7DB-4320-9444-DFD9F5EE1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7254" y="3140968"/>
            <a:ext cx="4488154" cy="277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0" descr="Jquery, 일반, 워드마크, 로고 무료 아이콘 의 Devicon">
            <a:extLst>
              <a:ext uri="{FF2B5EF4-FFF2-40B4-BE49-F238E27FC236}">
                <a16:creationId xmlns:a16="http://schemas.microsoft.com/office/drawing/2014/main" id="{0DC2E95C-8BA2-40E9-A5DB-E95D85B7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529" y="3419826"/>
            <a:ext cx="23717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4">
            <a:extLst>
              <a:ext uri="{FF2B5EF4-FFF2-40B4-BE49-F238E27FC236}">
                <a16:creationId xmlns:a16="http://schemas.microsoft.com/office/drawing/2014/main" id="{7F862608-1B24-4E62-9D99-DDE67F964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177" y="4992039"/>
            <a:ext cx="1485421" cy="98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2266667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3B2C03C-0A8E-46F3-86B8-791D0B77D916}"/>
              </a:ext>
            </a:extLst>
          </p:cNvPr>
          <p:cNvCxnSpPr>
            <a:cxnSpLocks/>
          </p:cNvCxnSpPr>
          <p:nvPr/>
        </p:nvCxnSpPr>
        <p:spPr>
          <a:xfrm>
            <a:off x="1173480" y="2781300"/>
            <a:ext cx="0" cy="510540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05FD1A-ADF0-43C8-94E3-5446F744C67D}"/>
              </a:ext>
            </a:extLst>
          </p:cNvPr>
          <p:cNvSpPr txBox="1"/>
          <p:nvPr/>
        </p:nvSpPr>
        <p:spPr>
          <a:xfrm>
            <a:off x="1453536" y="2781300"/>
            <a:ext cx="1349440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식약청 식품영양성분 데이터베이스 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(www.foodsafetykorea.go.kr/fcdb/)</a:t>
            </a:r>
          </a:p>
          <a:p>
            <a:pPr marL="571500" indent="-571500">
              <a:buFontTx/>
              <a:buChar char="-"/>
            </a:pP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이명옥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(2016),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오방색으로 분류한 꽃차와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약차의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종류 및 효능에 대한 문헌적 고찰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손용휘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심두보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권미진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조경환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강은주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송성화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황정규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김종철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(2020), </a:t>
            </a:r>
          </a:p>
          <a:p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국내외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다류별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녹차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홍차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반발효차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성분 비교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윤중숙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(2020),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중국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일본 다서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茶書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나타난 차 효능 연구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buFontTx/>
              <a:buChar char="-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김진규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김진아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이심열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(2017)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전통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차류에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대한 한국 성인의 이용현황 및 기호도 연구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buFontTx/>
              <a:buChar char="-"/>
            </a:pP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98114" y="-1981027"/>
            <a:ext cx="10285714" cy="88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7224" y="4494725"/>
            <a:ext cx="5514286" cy="1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067054"/>
            <a:ext cx="5160441" cy="4218661"/>
            <a:chOff x="0" y="6067054"/>
            <a:chExt cx="5160441" cy="42186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067054"/>
              <a:ext cx="5160441" cy="4218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39815" y="5933785"/>
            <a:ext cx="1074357" cy="179289"/>
            <a:chOff x="11539815" y="5933785"/>
            <a:chExt cx="1074357" cy="1792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9815" y="5933785"/>
              <a:ext cx="1074357" cy="17928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0293" y="6218378"/>
            <a:ext cx="1342857" cy="14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05512" y="-821494"/>
            <a:ext cx="7216519" cy="6512909"/>
            <a:chOff x="12005512" y="-821494"/>
            <a:chExt cx="7216519" cy="65129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5512" y="-821494"/>
              <a:ext cx="7216519" cy="6512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2090" y="400888"/>
            <a:ext cx="8371429" cy="8885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5601" y="3612541"/>
            <a:ext cx="5514286" cy="1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3368" y="4846796"/>
            <a:ext cx="5160441" cy="4218661"/>
            <a:chOff x="1163368" y="4846796"/>
            <a:chExt cx="5160441" cy="42186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368" y="4846796"/>
              <a:ext cx="5160441" cy="42186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48193" y="5107380"/>
            <a:ext cx="1074357" cy="179289"/>
            <a:chOff x="12048193" y="5107380"/>
            <a:chExt cx="1074357" cy="1792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8193" y="5107380"/>
              <a:ext cx="1074357" cy="179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80361" y="5496133"/>
            <a:ext cx="1638095" cy="18761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1619048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3C6B0-AB02-4D36-AA8F-0152874122C6}"/>
              </a:ext>
            </a:extLst>
          </p:cNvPr>
          <p:cNvGrpSpPr/>
          <p:nvPr/>
        </p:nvGrpSpPr>
        <p:grpSpPr>
          <a:xfrm>
            <a:off x="1795328" y="1028700"/>
            <a:ext cx="15780552" cy="8433375"/>
            <a:chOff x="1289734" y="1333500"/>
            <a:chExt cx="15780552" cy="8433375"/>
          </a:xfrm>
        </p:grpSpPr>
        <p:sp>
          <p:nvSpPr>
            <p:cNvPr id="47" name="오각형 46">
              <a:extLst>
                <a:ext uri="{FF2B5EF4-FFF2-40B4-BE49-F238E27FC236}">
                  <a16:creationId xmlns:a16="http://schemas.microsoft.com/office/drawing/2014/main" id="{6C7B311F-9D7E-4D08-AFBB-E335EE7894E3}"/>
                </a:ext>
              </a:extLst>
            </p:cNvPr>
            <p:cNvSpPr/>
            <p:nvPr/>
          </p:nvSpPr>
          <p:spPr>
            <a:xfrm rot="2148155">
              <a:off x="6569057" y="2370465"/>
              <a:ext cx="5520894" cy="5299541"/>
            </a:xfrm>
            <a:prstGeom prst="pentagon">
              <a:avLst/>
            </a:prstGeom>
            <a:solidFill>
              <a:schemeClr val="bg1"/>
            </a:solidFill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7018A37-AB36-4303-B3C5-C696DF565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4305300"/>
              <a:ext cx="2559269" cy="1789698"/>
            </a:xfrm>
            <a:prstGeom prst="rect">
              <a:avLst/>
            </a:prstGeom>
          </p:spPr>
        </p:pic>
        <p:sp>
          <p:nvSpPr>
            <p:cNvPr id="49" name="말풍선: 모서리가 둥근 사각형 48">
              <a:extLst>
                <a:ext uri="{FF2B5EF4-FFF2-40B4-BE49-F238E27FC236}">
                  <a16:creationId xmlns:a16="http://schemas.microsoft.com/office/drawing/2014/main" id="{2DBAAC28-C197-4734-8966-70408A82D5E3}"/>
                </a:ext>
              </a:extLst>
            </p:cNvPr>
            <p:cNvSpPr/>
            <p:nvPr/>
          </p:nvSpPr>
          <p:spPr>
            <a:xfrm rot="5400000">
              <a:off x="13059661" y="1405664"/>
              <a:ext cx="2116486" cy="3294689"/>
            </a:xfrm>
            <a:prstGeom prst="wedgeRoundRectCallou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이렇게 된 거 추천 받아서 내가 산다</a:t>
              </a:r>
            </a:p>
          </p:txBody>
        </p:sp>
        <p:sp>
          <p:nvSpPr>
            <p:cNvPr id="50" name="말풍선: 모서리가 둥근 사각형 49">
              <a:extLst>
                <a:ext uri="{FF2B5EF4-FFF2-40B4-BE49-F238E27FC236}">
                  <a16:creationId xmlns:a16="http://schemas.microsoft.com/office/drawing/2014/main" id="{AB75DAC4-7535-456E-81F9-0E5337257E9D}"/>
                </a:ext>
              </a:extLst>
            </p:cNvPr>
            <p:cNvSpPr/>
            <p:nvPr/>
          </p:nvSpPr>
          <p:spPr>
            <a:xfrm rot="5400000">
              <a:off x="3142656" y="1374859"/>
              <a:ext cx="2184544" cy="3424354"/>
            </a:xfrm>
            <a:prstGeom prst="wedgeRoundRectCallout">
              <a:avLst>
                <a:gd name="adj1" fmla="val -21369"/>
                <a:gd name="adj2" fmla="val -65910"/>
                <a:gd name="adj3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r>
                <a:rPr lang="ko-KR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좋은 경험이었습니다</a:t>
              </a:r>
              <a:r>
                <a:rPr lang="en-US" altLang="ko-K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  <p:sp>
          <p:nvSpPr>
            <p:cNvPr id="51" name="말풍선: 모서리가 둥근 사각형 50">
              <a:extLst>
                <a:ext uri="{FF2B5EF4-FFF2-40B4-BE49-F238E27FC236}">
                  <a16:creationId xmlns:a16="http://schemas.microsoft.com/office/drawing/2014/main" id="{12BB3851-CE4E-4D8B-8478-E11908B13F50}"/>
                </a:ext>
              </a:extLst>
            </p:cNvPr>
            <p:cNvSpPr/>
            <p:nvPr/>
          </p:nvSpPr>
          <p:spPr>
            <a:xfrm rot="5400000">
              <a:off x="14212761" y="4419575"/>
              <a:ext cx="2284564" cy="3430486"/>
            </a:xfrm>
            <a:prstGeom prst="wedgeRoundRectCallout">
              <a:avLst/>
            </a:prstGeom>
            <a:solidFill>
              <a:schemeClr val="bg2">
                <a:lumMod val="50000"/>
              </a:schemeClr>
            </a:solidFill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latinLnBrk="1"/>
              <a:r>
                <a:rPr lang="ko-KR" altLang="en-US" sz="3200" b="1" dirty="0">
                  <a:ln w="3175"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두 번이면 폐인 될 듯</a:t>
              </a:r>
            </a:p>
          </p:txBody>
        </p:sp>
        <p:sp>
          <p:nvSpPr>
            <p:cNvPr id="52" name="말풍선: 모서리가 둥근 사각형 51">
              <a:extLst>
                <a:ext uri="{FF2B5EF4-FFF2-40B4-BE49-F238E27FC236}">
                  <a16:creationId xmlns:a16="http://schemas.microsoft.com/office/drawing/2014/main" id="{2D4DA2DB-7017-45CB-9BD7-238A636EE5F1}"/>
                </a:ext>
              </a:extLst>
            </p:cNvPr>
            <p:cNvSpPr/>
            <p:nvPr/>
          </p:nvSpPr>
          <p:spPr>
            <a:xfrm rot="5400000">
              <a:off x="1909639" y="4498073"/>
              <a:ext cx="2184544" cy="3424354"/>
            </a:xfrm>
            <a:prstGeom prst="wedgeRoundRectCallout">
              <a:avLst>
                <a:gd name="adj1" fmla="val -21369"/>
                <a:gd name="adj2" fmla="val -65910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latinLnBrk="1"/>
              <a:r>
                <a:rPr lang="ko-KR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수염 아닙니다</a:t>
              </a:r>
              <a:endPara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latinLnBrk="1"/>
              <a:r>
                <a:rPr lang="ko-KR" alt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마스크 입니다 </a:t>
              </a:r>
              <a:r>
                <a:rPr lang="en-US" altLang="ko-KR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endPara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3" name="말풍선: 모서리가 둥근 사각형 52">
              <a:extLst>
                <a:ext uri="{FF2B5EF4-FFF2-40B4-BE49-F238E27FC236}">
                  <a16:creationId xmlns:a16="http://schemas.microsoft.com/office/drawing/2014/main" id="{3E108293-79F3-49AB-8144-2083CE054288}"/>
                </a:ext>
              </a:extLst>
            </p:cNvPr>
            <p:cNvSpPr/>
            <p:nvPr/>
          </p:nvSpPr>
          <p:spPr>
            <a:xfrm rot="5400000">
              <a:off x="11831015" y="6820023"/>
              <a:ext cx="1712570" cy="3276600"/>
            </a:xfrm>
            <a:prstGeom prst="wedgeRoundRectCallou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ko-KR" altLang="en-US" sz="3200" b="1" dirty="0">
                  <a:ln w="6350"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실제로는 머리카락 많습니다</a:t>
              </a:r>
              <a:endParaRPr lang="en-US" altLang="ko-KR" sz="3200" b="1" dirty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B56167-797F-42BF-9655-7546209F9750}"/>
                </a:ext>
              </a:extLst>
            </p:cNvPr>
            <p:cNvSpPr txBox="1"/>
            <p:nvPr/>
          </p:nvSpPr>
          <p:spPr>
            <a:xfrm>
              <a:off x="8955046" y="4344402"/>
              <a:ext cx="914400" cy="91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31AB6AE-93ED-4D9A-BA43-25DEF945B0EA}"/>
                </a:ext>
              </a:extLst>
            </p:cNvPr>
            <p:cNvSpPr/>
            <p:nvPr/>
          </p:nvSpPr>
          <p:spPr>
            <a:xfrm>
              <a:off x="6467662" y="1654281"/>
              <a:ext cx="2363583" cy="2334679"/>
            </a:xfrm>
            <a:prstGeom prst="ellipse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746D3A3-3A36-48AD-8A4F-81DE0B55006C}"/>
                </a:ext>
              </a:extLst>
            </p:cNvPr>
            <p:cNvSpPr/>
            <p:nvPr/>
          </p:nvSpPr>
          <p:spPr>
            <a:xfrm>
              <a:off x="9676571" y="1654281"/>
              <a:ext cx="2363583" cy="2334679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0C40D8B-C347-4B4C-BC5C-2DD3F9FA6C7F}"/>
                </a:ext>
              </a:extLst>
            </p:cNvPr>
            <p:cNvSpPr/>
            <p:nvPr/>
          </p:nvSpPr>
          <p:spPr>
            <a:xfrm>
              <a:off x="5359438" y="4708762"/>
              <a:ext cx="2363583" cy="2334679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01C0092-9375-4FAC-8D55-B3F93860F58B}"/>
                </a:ext>
              </a:extLst>
            </p:cNvPr>
            <p:cNvSpPr/>
            <p:nvPr/>
          </p:nvSpPr>
          <p:spPr>
            <a:xfrm>
              <a:off x="8109010" y="6847421"/>
              <a:ext cx="2363583" cy="2334679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54132C6-85F1-40C3-BBCA-A87AA59F3BAB}"/>
                </a:ext>
              </a:extLst>
            </p:cNvPr>
            <p:cNvSpPr/>
            <p:nvPr/>
          </p:nvSpPr>
          <p:spPr>
            <a:xfrm>
              <a:off x="10755060" y="4733803"/>
              <a:ext cx="2363583" cy="2334679"/>
            </a:xfrm>
            <a:prstGeom prst="ellipse">
              <a:avLst/>
            </a:prstGeom>
            <a:blipFill>
              <a:blip r:embed="rId11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F3FF6C-ED26-420E-B53F-EDD2C76E1185}"/>
                </a:ext>
              </a:extLst>
            </p:cNvPr>
            <p:cNvSpPr txBox="1"/>
            <p:nvPr/>
          </p:nvSpPr>
          <p:spPr>
            <a:xfrm>
              <a:off x="3810000" y="1333500"/>
              <a:ext cx="19623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 w="3175"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팀장 </a:t>
              </a:r>
              <a:r>
                <a:rPr lang="ko-KR" altLang="en-US" sz="3200" dirty="0" err="1">
                  <a:ln w="3175"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조국희</a:t>
              </a:r>
              <a:endParaRPr lang="ko-KR" altLang="en-US" sz="3200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2528218-F5DF-46BC-9ABF-9124FFD4F1F9}"/>
                </a:ext>
              </a:extLst>
            </p:cNvPr>
            <p:cNvSpPr txBox="1"/>
            <p:nvPr/>
          </p:nvSpPr>
          <p:spPr>
            <a:xfrm>
              <a:off x="12517087" y="1376027"/>
              <a:ext cx="22862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n w="3175">
                    <a:noFill/>
                  </a:ln>
                  <a:solidFill>
                    <a:schemeClr val="accent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부팀장</a:t>
              </a:r>
              <a:r>
                <a:rPr lang="ko-KR" altLang="en-US" sz="3200" dirty="0">
                  <a:ln w="3175">
                    <a:noFill/>
                  </a:ln>
                  <a:solidFill>
                    <a:schemeClr val="accent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200" dirty="0" err="1">
                  <a:ln w="3175">
                    <a:noFill/>
                  </a:ln>
                  <a:solidFill>
                    <a:schemeClr val="accent3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강은수</a:t>
              </a:r>
              <a:endParaRPr lang="ko-KR" altLang="en-US" sz="3200" dirty="0">
                <a:ln w="3175">
                  <a:noFill/>
                </a:ln>
                <a:solidFill>
                  <a:schemeClr val="accent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64E86E-0B77-4C77-8BC4-7C66DF9B54FA}"/>
                </a:ext>
              </a:extLst>
            </p:cNvPr>
            <p:cNvSpPr txBox="1"/>
            <p:nvPr/>
          </p:nvSpPr>
          <p:spPr>
            <a:xfrm>
              <a:off x="2762520" y="4525677"/>
              <a:ext cx="19319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 w="31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 </a:t>
              </a:r>
              <a:r>
                <a:rPr lang="ko-KR" altLang="en-US" sz="3200" dirty="0" err="1">
                  <a:ln w="3175">
                    <a:noFill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조명성</a:t>
              </a:r>
              <a:endParaRPr lang="ko-KR" altLang="en-US" sz="3200" dirty="0">
                <a:ln w="3175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2DC810A-C65C-4CE1-905D-74EFD2B45E1C}"/>
                </a:ext>
              </a:extLst>
            </p:cNvPr>
            <p:cNvSpPr txBox="1"/>
            <p:nvPr/>
          </p:nvSpPr>
          <p:spPr>
            <a:xfrm>
              <a:off x="13726828" y="4416374"/>
              <a:ext cx="19479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 이건희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995E65-BAF1-4340-AC60-70D8BBB09CA4}"/>
                </a:ext>
              </a:extLst>
            </p:cNvPr>
            <p:cNvSpPr txBox="1"/>
            <p:nvPr/>
          </p:nvSpPr>
          <p:spPr>
            <a:xfrm>
              <a:off x="8347045" y="9182100"/>
              <a:ext cx="19399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 w="3175">
                    <a:noFill/>
                  </a:ln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 유지훈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1800000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86F4531-BC07-489E-9AE2-B58BE2F63D98}"/>
              </a:ext>
            </a:extLst>
          </p:cNvPr>
          <p:cNvGrpSpPr/>
          <p:nvPr/>
        </p:nvGrpSpPr>
        <p:grpSpPr>
          <a:xfrm>
            <a:off x="770707" y="2370638"/>
            <a:ext cx="16755293" cy="7103278"/>
            <a:chOff x="770707" y="2370638"/>
            <a:chExt cx="16755293" cy="7103278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4458106-0B05-4F30-A6EF-B85C8C7F9E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797" y="3665795"/>
              <a:ext cx="3107433" cy="5561900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4712D3D-2E38-4485-AB0A-9390316E3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4874" y="2539201"/>
              <a:ext cx="3107433" cy="55619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7FF2EA6-B6A1-4A5C-8481-5F8BC91F3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" t="-1524" r="1686" b="27220"/>
            <a:stretch/>
          </p:blipFill>
          <p:spPr>
            <a:xfrm>
              <a:off x="770707" y="2539201"/>
              <a:ext cx="3226916" cy="3379791"/>
            </a:xfrm>
            <a:prstGeom prst="ellipse">
              <a:avLst/>
            </a:prstGeom>
            <a:ln w="63500" cap="rnd">
              <a:solidFill>
                <a:schemeClr val="accent1"/>
              </a:solidFill>
            </a:ln>
            <a:effectLst/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33FA25D-4FD7-4824-893B-D83FDE419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2" b="20118"/>
            <a:stretch/>
          </p:blipFill>
          <p:spPr>
            <a:xfrm>
              <a:off x="4164874" y="5791703"/>
              <a:ext cx="3107435" cy="3435992"/>
            </a:xfrm>
            <a:prstGeom prst="ellipse">
              <a:avLst/>
            </a:prstGeom>
            <a:ln w="63500" cap="rnd">
              <a:solidFill>
                <a:srgbClr val="92D050"/>
              </a:solidFill>
            </a:ln>
            <a:effectLst/>
          </p:spPr>
        </p:pic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EDE204A-0B90-4336-BCD0-57E5868DA5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2833" y="3665795"/>
              <a:ext cx="3107433" cy="55619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159DE26-252C-43D5-BD4B-A2EABA089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45549" y="2640007"/>
              <a:ext cx="3107433" cy="556190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7FB769D2-1904-491F-A3ED-9C278AC32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338914" y="3665799"/>
              <a:ext cx="3107433" cy="55619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5737D01F-1252-48E3-8B46-EBB919374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9" t="-5375" r="-3559" b="13395"/>
            <a:stretch/>
          </p:blipFill>
          <p:spPr>
            <a:xfrm>
              <a:off x="7554295" y="2370638"/>
              <a:ext cx="3226916" cy="3226916"/>
            </a:xfrm>
            <a:prstGeom prst="ellipse">
              <a:avLst/>
            </a:prstGeom>
            <a:ln w="63500" cap="rnd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579DEF0-C8E4-4F55-A17D-0BA8E3145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6" t="406" r="1395" b="14613"/>
            <a:stretch/>
          </p:blipFill>
          <p:spPr>
            <a:xfrm>
              <a:off x="10802040" y="5973976"/>
              <a:ext cx="3371160" cy="3360524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54289565-8E59-43C3-880B-2D27A0482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2" b="13906"/>
            <a:stretch/>
          </p:blipFill>
          <p:spPr>
            <a:xfrm>
              <a:off x="14299084" y="2539201"/>
              <a:ext cx="3226916" cy="3226916"/>
            </a:xfrm>
            <a:prstGeom prst="ellipse">
              <a:avLst/>
            </a:prstGeom>
            <a:ln w="63500" cap="rnd">
              <a:solidFill>
                <a:schemeClr val="bg2">
                  <a:lumMod val="50000"/>
                </a:schemeClr>
              </a:solidFill>
            </a:ln>
            <a:effectLst/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46F0EAC-BA55-4DA3-998B-806EB7269F4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372447" y="6108179"/>
              <a:ext cx="19901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 장</a:t>
              </a:r>
              <a:endParaRPr lang="en-US" altLang="ko-KR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3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조국희</a:t>
              </a:r>
              <a:endParaRPr lang="ko-KR" altLang="en-US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310CD29-C462-4EF4-81FD-2DBCF7A5BA0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61576" y="7411813"/>
              <a:ext cx="265899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프로젝트 총괄</a:t>
              </a:r>
              <a:endPara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latinLnBrk="1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백엔드</a:t>
              </a:r>
              <a:endPara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latinLnBrk="1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데이터수집</a:t>
              </a:r>
              <a:endPara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A527AE-643D-407F-B66B-6C0A75270A9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6070" y="2817365"/>
              <a:ext cx="1988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부팀장</a:t>
              </a:r>
              <a:endParaRPr lang="en-US" altLang="ko-KR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3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강은수</a:t>
              </a:r>
              <a:endParaRPr lang="ko-KR" altLang="en-US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2BCBE5B-1503-4CDE-89B1-E634290E97E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072453" y="5889101"/>
              <a:ext cx="1988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</a:t>
              </a:r>
              <a:endParaRPr lang="en-US" altLang="ko-KR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3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조명성</a:t>
              </a:r>
              <a:endParaRPr lang="ko-KR" altLang="en-US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98E4655-A21A-43EF-8854-B39A506E572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518789" y="2982261"/>
              <a:ext cx="1988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</a:t>
              </a:r>
              <a:endParaRPr lang="en-US" altLang="ko-KR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유지훈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79AE0C1-50ED-4787-80F2-654C5420DA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898534" y="6036571"/>
              <a:ext cx="19881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팀원</a:t>
              </a:r>
              <a:endParaRPr lang="en-US" altLang="ko-KR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이건희</a:t>
              </a:r>
              <a:endParaRPr lang="en-US" altLang="ko-KR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D8DFC81-89FA-40A7-8762-A8B24671BB5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49524" y="4182955"/>
              <a:ext cx="2453782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데이터수집</a:t>
              </a:r>
              <a:endPara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latinLnBrk="1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데이터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전처리</a:t>
              </a:r>
              <a:endPara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latinLnBrk="1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머신러닝</a:t>
              </a:r>
              <a:endPara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E628932-D199-4D09-BEA1-B8D0B31ABA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15162" y="7365025"/>
              <a:ext cx="26576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프론트엔드</a:t>
              </a:r>
              <a:endPara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latinLnBrk="1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데이터수집</a:t>
              </a:r>
              <a:endPara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1C74394-9E8E-41F5-B045-2759D6DA520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165728" y="4401174"/>
              <a:ext cx="245378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백엔드</a:t>
              </a:r>
              <a:endPara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latinLnBrk="1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데이터수집</a:t>
              </a:r>
            </a:p>
            <a:p>
              <a:pPr algn="ctr"/>
              <a:endPara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DFCBDC0-6291-49DB-B94B-F5232BACB8F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665739" y="7524163"/>
              <a:ext cx="245378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프론트엔드</a:t>
              </a:r>
              <a:endPara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 latinLnBrk="1"/>
              <a:r>
                <a:rPr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데이터수집</a:t>
              </a:r>
              <a:endParaRPr lang="en-US" altLang="ko-KR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3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077" y="5136157"/>
            <a:ext cx="4238095" cy="29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7696093"/>
            <a:ext cx="2155020" cy="473371"/>
            <a:chOff x="1288217" y="7696093"/>
            <a:chExt cx="2155020" cy="4733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7696093"/>
              <a:ext cx="2155020" cy="4733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4600" y="1714500"/>
            <a:ext cx="8923810" cy="6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53115" y="2603422"/>
            <a:ext cx="2043264" cy="1974304"/>
            <a:chOff x="10215258" y="2664235"/>
            <a:chExt cx="2043264" cy="19743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5258" y="2664235"/>
              <a:ext cx="2043264" cy="1974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2247619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96525" y="4104281"/>
            <a:ext cx="6292664" cy="4980730"/>
            <a:chOff x="5996525" y="4104281"/>
            <a:chExt cx="6292664" cy="49807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6525" y="4104281"/>
              <a:ext cx="6292664" cy="49807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58390" y="1215993"/>
            <a:ext cx="5977281" cy="745438"/>
            <a:chOff x="6158390" y="1215993"/>
            <a:chExt cx="5977281" cy="7454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8390" y="1215993"/>
              <a:ext cx="5977281" cy="7454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51759" y="1109054"/>
            <a:ext cx="5609524" cy="10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32080" y="2166965"/>
            <a:ext cx="6647619" cy="1961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2200000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552DAE2-359B-4E43-83B3-34E8A0F343CC}"/>
              </a:ext>
            </a:extLst>
          </p:cNvPr>
          <p:cNvGrpSpPr/>
          <p:nvPr/>
        </p:nvGrpSpPr>
        <p:grpSpPr>
          <a:xfrm>
            <a:off x="3404409" y="989956"/>
            <a:ext cx="14097000" cy="8305801"/>
            <a:chOff x="3198587" y="1181101"/>
            <a:chExt cx="14175013" cy="830580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2A60600-CF41-4F07-BB0C-AC33591652AF}"/>
                </a:ext>
              </a:extLst>
            </p:cNvPr>
            <p:cNvSpPr/>
            <p:nvPr/>
          </p:nvSpPr>
          <p:spPr>
            <a:xfrm>
              <a:off x="3198587" y="1181101"/>
              <a:ext cx="14175013" cy="83058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91841FB-5D5A-4596-A3A9-6E6A7D759A03}"/>
                </a:ext>
              </a:extLst>
            </p:cNvPr>
            <p:cNvSpPr/>
            <p:nvPr/>
          </p:nvSpPr>
          <p:spPr>
            <a:xfrm>
              <a:off x="4989294" y="1544913"/>
              <a:ext cx="3621314" cy="77895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스타벅스 </a:t>
              </a:r>
              <a:r>
                <a:rPr lang="en-US" altLang="ko-K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3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티바나</a:t>
              </a:r>
              <a:r>
                <a:rPr lang="en-US" altLang="ko-K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7B04969-59F1-4CF8-BF20-3CEC0C689363}"/>
                </a:ext>
              </a:extLst>
            </p:cNvPr>
            <p:cNvSpPr/>
            <p:nvPr/>
          </p:nvSpPr>
          <p:spPr>
            <a:xfrm>
              <a:off x="9069279" y="1521992"/>
              <a:ext cx="3619311" cy="77895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티 </a:t>
              </a:r>
              <a:r>
                <a:rPr lang="ko-KR" altLang="en-US" sz="3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에이블</a:t>
              </a:r>
              <a:endPara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0715D66-3428-4077-8FC0-23254DE347BD}"/>
                </a:ext>
              </a:extLst>
            </p:cNvPr>
            <p:cNvSpPr/>
            <p:nvPr/>
          </p:nvSpPr>
          <p:spPr>
            <a:xfrm>
              <a:off x="13119725" y="1544913"/>
              <a:ext cx="3643360" cy="77895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쟈</a:t>
              </a:r>
              <a:r>
                <a:rPr lang="ko-KR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뎅</a:t>
              </a:r>
              <a:endParaRPr lang="ko-KR" altLang="en-US" sz="3600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65DDDEE-64AF-4260-97D0-AF304CA4BA79}"/>
                </a:ext>
              </a:extLst>
            </p:cNvPr>
            <p:cNvSpPr/>
            <p:nvPr/>
          </p:nvSpPr>
          <p:spPr>
            <a:xfrm>
              <a:off x="4991299" y="1521993"/>
              <a:ext cx="3619310" cy="3334852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59B1FB9-2706-40C0-BC2A-6AEEA4E5438C}"/>
                </a:ext>
              </a:extLst>
            </p:cNvPr>
            <p:cNvSpPr/>
            <p:nvPr/>
          </p:nvSpPr>
          <p:spPr>
            <a:xfrm>
              <a:off x="9071095" y="1485899"/>
              <a:ext cx="3643419" cy="3361872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972E16E-F758-409B-A90F-5C54D83AF63E}"/>
                </a:ext>
              </a:extLst>
            </p:cNvPr>
            <p:cNvSpPr/>
            <p:nvPr/>
          </p:nvSpPr>
          <p:spPr>
            <a:xfrm>
              <a:off x="13119725" y="1521992"/>
              <a:ext cx="3643359" cy="3340294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6251CCE-1FDD-4E94-AC94-5948F8878AF6}"/>
                </a:ext>
              </a:extLst>
            </p:cNvPr>
            <p:cNvCxnSpPr>
              <a:cxnSpLocks/>
            </p:cNvCxnSpPr>
            <p:nvPr/>
          </p:nvCxnSpPr>
          <p:spPr>
            <a:xfrm>
              <a:off x="3368674" y="4856845"/>
              <a:ext cx="5241934" cy="10887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AC45246-D589-44CE-81C9-204BCFF38B60}"/>
                </a:ext>
              </a:extLst>
            </p:cNvPr>
            <p:cNvCxnSpPr>
              <a:cxnSpLocks/>
            </p:cNvCxnSpPr>
            <p:nvPr/>
          </p:nvCxnSpPr>
          <p:spPr>
            <a:xfrm>
              <a:off x="9025325" y="4867732"/>
              <a:ext cx="3643361" cy="3877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F7DA893-C966-4F52-8DE5-9D6D9358D818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00" y="4861926"/>
              <a:ext cx="3667569" cy="251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8900192-17D9-455C-A116-4EC444423FE9}"/>
                </a:ext>
              </a:extLst>
            </p:cNvPr>
            <p:cNvCxnSpPr>
              <a:cxnSpLocks/>
            </p:cNvCxnSpPr>
            <p:nvPr/>
          </p:nvCxnSpPr>
          <p:spPr>
            <a:xfrm>
              <a:off x="3368674" y="5771245"/>
              <a:ext cx="5241934" cy="10887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F8C4CC7-86B7-4BC6-BFD5-34D7C2E38B9C}"/>
                </a:ext>
              </a:extLst>
            </p:cNvPr>
            <p:cNvCxnSpPr>
              <a:cxnSpLocks/>
            </p:cNvCxnSpPr>
            <p:nvPr/>
          </p:nvCxnSpPr>
          <p:spPr>
            <a:xfrm>
              <a:off x="9047096" y="5763583"/>
              <a:ext cx="3643361" cy="3877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2B53A13-3DEE-4A56-BBC1-AD003F643049}"/>
                </a:ext>
              </a:extLst>
            </p:cNvPr>
            <p:cNvCxnSpPr>
              <a:cxnSpLocks/>
            </p:cNvCxnSpPr>
            <p:nvPr/>
          </p:nvCxnSpPr>
          <p:spPr>
            <a:xfrm>
              <a:off x="13095515" y="5761065"/>
              <a:ext cx="3667569" cy="251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0CC2CC0-3663-4F71-A14B-14355074B231}"/>
                </a:ext>
              </a:extLst>
            </p:cNvPr>
            <p:cNvCxnSpPr>
              <a:cxnSpLocks/>
            </p:cNvCxnSpPr>
            <p:nvPr/>
          </p:nvCxnSpPr>
          <p:spPr>
            <a:xfrm>
              <a:off x="3404960" y="6732813"/>
              <a:ext cx="5241934" cy="10887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B687F6A-7C63-4CE3-979C-C1C17DCBC3D6}"/>
                </a:ext>
              </a:extLst>
            </p:cNvPr>
            <p:cNvCxnSpPr>
              <a:cxnSpLocks/>
            </p:cNvCxnSpPr>
            <p:nvPr/>
          </p:nvCxnSpPr>
          <p:spPr>
            <a:xfrm>
              <a:off x="9082039" y="6728936"/>
              <a:ext cx="3643361" cy="3877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65FCD7A-F0F2-4FF0-A182-63E8E28CE48A}"/>
                </a:ext>
              </a:extLst>
            </p:cNvPr>
            <p:cNvCxnSpPr>
              <a:cxnSpLocks/>
            </p:cNvCxnSpPr>
            <p:nvPr/>
          </p:nvCxnSpPr>
          <p:spPr>
            <a:xfrm>
              <a:off x="13119725" y="6726418"/>
              <a:ext cx="3667569" cy="251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E08E00-0CD4-40C4-A6D4-6B611F8FB217}"/>
                </a:ext>
              </a:extLst>
            </p:cNvPr>
            <p:cNvSpPr txBox="1"/>
            <p:nvPr/>
          </p:nvSpPr>
          <p:spPr>
            <a:xfrm>
              <a:off x="3513003" y="5091879"/>
              <a:ext cx="14190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브랜드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6180D3-A3EE-4050-B222-E80A538FF1D1}"/>
                </a:ext>
              </a:extLst>
            </p:cNvPr>
            <p:cNvSpPr txBox="1"/>
            <p:nvPr/>
          </p:nvSpPr>
          <p:spPr>
            <a:xfrm>
              <a:off x="3505200" y="5949813"/>
              <a:ext cx="14190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서비스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D73D09-B9EA-4D73-827F-E041347B48BE}"/>
                </a:ext>
              </a:extLst>
            </p:cNvPr>
            <p:cNvSpPr txBox="1"/>
            <p:nvPr/>
          </p:nvSpPr>
          <p:spPr>
            <a:xfrm>
              <a:off x="3505200" y="6922047"/>
              <a:ext cx="14190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제공</a:t>
              </a:r>
              <a:endPara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11CD77-9A0B-48A8-AB7E-2F98F6B1DB15}"/>
                </a:ext>
              </a:extLst>
            </p:cNvPr>
            <p:cNvSpPr txBox="1"/>
            <p:nvPr/>
          </p:nvSpPr>
          <p:spPr>
            <a:xfrm>
              <a:off x="5230860" y="5957978"/>
              <a:ext cx="32279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24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종류의 </a:t>
              </a:r>
              <a:r>
                <a:rPr lang="ko-KR" altLang="en-US" sz="3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블렌딩차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058414-85F7-48C8-B461-86AF22503882}"/>
                </a:ext>
              </a:extLst>
            </p:cNvPr>
            <p:cNvSpPr txBox="1"/>
            <p:nvPr/>
          </p:nvSpPr>
          <p:spPr>
            <a:xfrm>
              <a:off x="9184831" y="5957978"/>
              <a:ext cx="32279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 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종류의 </a:t>
              </a:r>
              <a:r>
                <a:rPr lang="ko-KR" altLang="en-US" sz="3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블렌딩차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7D6739-99E3-4005-B1C1-1E3D990E80EC}"/>
                </a:ext>
              </a:extLst>
            </p:cNvPr>
            <p:cNvSpPr txBox="1"/>
            <p:nvPr/>
          </p:nvSpPr>
          <p:spPr>
            <a:xfrm>
              <a:off x="13138802" y="5957978"/>
              <a:ext cx="36242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종류의 차</a:t>
              </a:r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음료 </a:t>
              </a:r>
              <a:r>
                <a:rPr lang="en-US" altLang="ko-KR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</a:t>
              </a:r>
              <a:r>
                <a:rPr lang="ko-KR" altLang="en-US" sz="3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종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351117-E487-4935-83DC-227ECA489224}"/>
                </a:ext>
              </a:extLst>
            </p:cNvPr>
            <p:cNvSpPr txBox="1"/>
            <p:nvPr/>
          </p:nvSpPr>
          <p:spPr>
            <a:xfrm>
              <a:off x="5236769" y="6667500"/>
              <a:ext cx="3373831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영양정보로 보기 메뉴 따로 존재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칼로리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(kcal),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당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지방 등의 함량정보 제공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개인의 상태에 따른 적당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부적당 정보 부재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77A3D4-7747-4326-8235-5A52002D8FDC}"/>
                </a:ext>
              </a:extLst>
            </p:cNvPr>
            <p:cNvSpPr txBox="1"/>
            <p:nvPr/>
          </p:nvSpPr>
          <p:spPr>
            <a:xfrm>
              <a:off x="9260305" y="6819894"/>
              <a:ext cx="337383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차의 성분 정보만 제공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개인의 상태에 따른       적당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부적당 정보 부재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AD94F6-3FF1-49A1-B471-DF54A14EDD17}"/>
                </a:ext>
              </a:extLst>
            </p:cNvPr>
            <p:cNvSpPr txBox="1"/>
            <p:nvPr/>
          </p:nvSpPr>
          <p:spPr>
            <a:xfrm>
              <a:off x="13374739" y="6692426"/>
              <a:ext cx="3373831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차의 성분 정보만 제공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칼로리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(kcal)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등 수치화 되지 않은 정보 제공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∙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개인의 상태에 따른 적당</a:t>
              </a:r>
              <a:r>
                <a:rPr lang="en-US" altLang="ko-KR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부적당 정보 부재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2209524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63167" y="1382050"/>
            <a:ext cx="7959380" cy="7521614"/>
            <a:chOff x="5163167" y="1382050"/>
            <a:chExt cx="7959380" cy="75216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1456" y="-1970614"/>
              <a:ext cx="15918761" cy="1504322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3167" y="1382050"/>
              <a:ext cx="7959380" cy="75216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40824" y="2735344"/>
            <a:ext cx="2142857" cy="17238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41359" y="5981597"/>
            <a:ext cx="2142857" cy="17238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57673" y="6344763"/>
            <a:ext cx="2095238" cy="100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26573" y="2709820"/>
            <a:ext cx="2690793" cy="3084003"/>
            <a:chOff x="11726573" y="2709820"/>
            <a:chExt cx="2690793" cy="3084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220000">
              <a:off x="11726573" y="2709820"/>
              <a:ext cx="2690793" cy="30840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0749" y="400888"/>
            <a:ext cx="11628571" cy="88857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200" y="7710720"/>
            <a:ext cx="3523810" cy="17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95400" y="7110192"/>
            <a:ext cx="2155020" cy="473371"/>
            <a:chOff x="1232107" y="7278430"/>
            <a:chExt cx="2155020" cy="473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107" y="7278430"/>
              <a:ext cx="2155020" cy="4733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94116" y="2672033"/>
            <a:ext cx="1838512" cy="2113669"/>
            <a:chOff x="11994116" y="2672033"/>
            <a:chExt cx="1838512" cy="21136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4520000">
              <a:off x="11231102" y="1775686"/>
              <a:ext cx="3677024" cy="4227338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4520000">
              <a:off x="11994116" y="2672033"/>
              <a:ext cx="1838512" cy="2113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379817" y="-1813078"/>
            <a:ext cx="8347452" cy="4309372"/>
            <a:chOff x="-2379817" y="-1813078"/>
            <a:chExt cx="8347452" cy="43093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2263" y="4316525"/>
            <a:ext cx="5180952" cy="2961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409" y="1491336"/>
            <a:ext cx="4619048" cy="10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10" name="그룹 1007">
            <a:extLst>
              <a:ext uri="{FF2B5EF4-FFF2-40B4-BE49-F238E27FC236}">
                <a16:creationId xmlns:a16="http://schemas.microsoft.com/office/drawing/2014/main" id="{DC403584-2E0F-41CF-AF29-B06B48027D8D}"/>
              </a:ext>
            </a:extLst>
          </p:cNvPr>
          <p:cNvGrpSpPr/>
          <p:nvPr/>
        </p:nvGrpSpPr>
        <p:grpSpPr>
          <a:xfrm>
            <a:off x="6448171" y="1298558"/>
            <a:ext cx="9525000" cy="7929128"/>
            <a:chOff x="3294312" y="2432419"/>
            <a:chExt cx="6171429" cy="4212000"/>
          </a:xfrm>
        </p:grpSpPr>
        <p:pic>
          <p:nvPicPr>
            <p:cNvPr id="11" name="Object 21">
              <a:extLst>
                <a:ext uri="{FF2B5EF4-FFF2-40B4-BE49-F238E27FC236}">
                  <a16:creationId xmlns:a16="http://schemas.microsoft.com/office/drawing/2014/main" id="{073F3073-BB0F-4F1C-9F7E-F438AB7E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4312" y="2432419"/>
              <a:ext cx="6171429" cy="4212000"/>
            </a:xfrm>
            <a:prstGeom prst="rect">
              <a:avLst/>
            </a:prstGeom>
          </p:spPr>
        </p:pic>
      </p:grpSp>
      <p:grpSp>
        <p:nvGrpSpPr>
          <p:cNvPr id="12" name="그룹 1008">
            <a:extLst>
              <a:ext uri="{FF2B5EF4-FFF2-40B4-BE49-F238E27FC236}">
                <a16:creationId xmlns:a16="http://schemas.microsoft.com/office/drawing/2014/main" id="{C3AD86ED-47E3-4E48-A984-F313F33A9947}"/>
              </a:ext>
            </a:extLst>
          </p:cNvPr>
          <p:cNvGrpSpPr/>
          <p:nvPr/>
        </p:nvGrpSpPr>
        <p:grpSpPr>
          <a:xfrm>
            <a:off x="6674138" y="1643622"/>
            <a:ext cx="9073066" cy="7239000"/>
            <a:chOff x="7495358" y="4538419"/>
            <a:chExt cx="6171429" cy="4831028"/>
          </a:xfrm>
        </p:grpSpPr>
        <p:pic>
          <p:nvPicPr>
            <p:cNvPr id="13" name="Object 24">
              <a:extLst>
                <a:ext uri="{FF2B5EF4-FFF2-40B4-BE49-F238E27FC236}">
                  <a16:creationId xmlns:a16="http://schemas.microsoft.com/office/drawing/2014/main" id="{B927D3D1-BBE5-4416-8CFC-C8F7340D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5358" y="4538419"/>
              <a:ext cx="6171429" cy="4831028"/>
            </a:xfrm>
            <a:prstGeom prst="rect">
              <a:avLst/>
            </a:prstGeom>
          </p:spPr>
        </p:pic>
      </p:grpSp>
      <p:pic>
        <p:nvPicPr>
          <p:cNvPr id="2" name="Object 12">
            <a:extLst>
              <a:ext uri="{FF2B5EF4-FFF2-40B4-BE49-F238E27FC236}">
                <a16:creationId xmlns:a16="http://schemas.microsoft.com/office/drawing/2014/main" id="{E41A060B-763E-4E11-ABD3-CAB6B8B6C37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t="1005"/>
          <a:stretch/>
        </p:blipFill>
        <p:spPr>
          <a:xfrm>
            <a:off x="2683497" y="2760923"/>
            <a:ext cx="13289674" cy="603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9695" y="589398"/>
            <a:ext cx="17164420" cy="9106918"/>
            <a:chOff x="579695" y="589398"/>
            <a:chExt cx="17164420" cy="910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695" y="589398"/>
              <a:ext cx="17164420" cy="9106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8217" y="1298558"/>
            <a:ext cx="330638" cy="179289"/>
            <a:chOff x="1288217" y="1298558"/>
            <a:chExt cx="330638" cy="1792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17" y="1298558"/>
              <a:ext cx="330638" cy="179289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F7EAFF-4D2B-47C1-AF14-B4CC599C187B}"/>
              </a:ext>
            </a:extLst>
          </p:cNvPr>
          <p:cNvGrpSpPr/>
          <p:nvPr/>
        </p:nvGrpSpPr>
        <p:grpSpPr>
          <a:xfrm>
            <a:off x="1837681" y="2578955"/>
            <a:ext cx="14648447" cy="6401939"/>
            <a:chOff x="1676349" y="2406457"/>
            <a:chExt cx="14648447" cy="640193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062419" y="2406457"/>
              <a:ext cx="1820404" cy="2122679"/>
              <a:chOff x="2062419" y="2406457"/>
              <a:chExt cx="1820404" cy="212267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062419" y="2711050"/>
                <a:ext cx="1820404" cy="1818086"/>
                <a:chOff x="2062419" y="2711050"/>
                <a:chExt cx="1820404" cy="181808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062419" y="271105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750028" y="2556634"/>
                <a:ext cx="541667" cy="308833"/>
                <a:chOff x="2750028" y="2556634"/>
                <a:chExt cx="541667" cy="30883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2750028" y="2556634"/>
                  <a:ext cx="541667" cy="30883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6349" y="3410655"/>
              <a:ext cx="2123810" cy="67619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540680" y="2406457"/>
              <a:ext cx="1820404" cy="2122679"/>
              <a:chOff x="4540680" y="2406457"/>
              <a:chExt cx="1820404" cy="212267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540680" y="2711050"/>
                <a:ext cx="1820404" cy="1818086"/>
                <a:chOff x="4540680" y="2711050"/>
                <a:chExt cx="1820404" cy="1818086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540680" y="271105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5228289" y="2556634"/>
                <a:ext cx="541667" cy="308833"/>
                <a:chOff x="5228289" y="2556634"/>
                <a:chExt cx="541667" cy="30883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5228289" y="2556634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7018941" y="2406457"/>
              <a:ext cx="1820404" cy="2122679"/>
              <a:chOff x="7018941" y="2406457"/>
              <a:chExt cx="1820404" cy="212267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018941" y="2711050"/>
                <a:ext cx="1820404" cy="1818086"/>
                <a:chOff x="7018941" y="2711050"/>
                <a:chExt cx="1820404" cy="1818086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018941" y="271105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706549" y="2556634"/>
                <a:ext cx="541667" cy="308833"/>
                <a:chOff x="7706549" y="2556634"/>
                <a:chExt cx="541667" cy="308833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7706549" y="2556634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9468630" y="2406457"/>
              <a:ext cx="1820404" cy="2122679"/>
              <a:chOff x="9468630" y="2406457"/>
              <a:chExt cx="1820404" cy="212267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9468630" y="2711050"/>
                <a:ext cx="1820404" cy="1818086"/>
                <a:chOff x="9468630" y="2711050"/>
                <a:chExt cx="1820404" cy="1818086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468630" y="271105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0156239" y="2556634"/>
                <a:ext cx="541667" cy="308833"/>
                <a:chOff x="10156239" y="2556634"/>
                <a:chExt cx="541667" cy="308833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10156239" y="2556634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11946891" y="2406457"/>
              <a:ext cx="1820404" cy="2122679"/>
              <a:chOff x="11946891" y="2406457"/>
              <a:chExt cx="1820404" cy="2122679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946891" y="2711050"/>
                <a:ext cx="1820404" cy="1818086"/>
                <a:chOff x="11946891" y="2711050"/>
                <a:chExt cx="1820404" cy="1818086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946891" y="271105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2634500" y="2556634"/>
                <a:ext cx="541667" cy="308833"/>
                <a:chOff x="12634500" y="2556634"/>
                <a:chExt cx="541667" cy="308833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12634500" y="2556634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14425151" y="2406457"/>
              <a:ext cx="1820404" cy="2122679"/>
              <a:chOff x="14425151" y="2406457"/>
              <a:chExt cx="1820404" cy="2122679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4425151" y="2711050"/>
                <a:ext cx="1820404" cy="1818086"/>
                <a:chOff x="14425151" y="2711050"/>
                <a:chExt cx="1820404" cy="1818086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425151" y="271105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5112760" y="2556634"/>
                <a:ext cx="541667" cy="308833"/>
                <a:chOff x="15112760" y="2556634"/>
                <a:chExt cx="541667" cy="308833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15112760" y="2556634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1" name="그룹 1021"/>
            <p:cNvGrpSpPr/>
            <p:nvPr/>
          </p:nvGrpSpPr>
          <p:grpSpPr>
            <a:xfrm>
              <a:off x="2062419" y="4529136"/>
              <a:ext cx="1820404" cy="2122679"/>
              <a:chOff x="2062419" y="4529136"/>
              <a:chExt cx="1820404" cy="2122679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2062419" y="4833730"/>
                <a:ext cx="1820404" cy="1818086"/>
                <a:chOff x="2062419" y="4833730"/>
                <a:chExt cx="1820404" cy="1818086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062419" y="483373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2750028" y="4679313"/>
                <a:ext cx="541667" cy="308833"/>
                <a:chOff x="2750028" y="4679313"/>
                <a:chExt cx="541667" cy="308833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2750028" y="4679313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그룹 1024"/>
            <p:cNvGrpSpPr/>
            <p:nvPr/>
          </p:nvGrpSpPr>
          <p:grpSpPr>
            <a:xfrm>
              <a:off x="4540680" y="4529136"/>
              <a:ext cx="1820404" cy="2122679"/>
              <a:chOff x="4540680" y="4529136"/>
              <a:chExt cx="1820404" cy="2122679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4540680" y="4833730"/>
                <a:ext cx="1820404" cy="1818086"/>
                <a:chOff x="4540680" y="4833730"/>
                <a:chExt cx="1820404" cy="1818086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540680" y="483373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5228289" y="4679313"/>
                <a:ext cx="541667" cy="308833"/>
                <a:chOff x="5228289" y="4679313"/>
                <a:chExt cx="541667" cy="308833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5228289" y="4679313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7" name="그룹 1027"/>
            <p:cNvGrpSpPr/>
            <p:nvPr/>
          </p:nvGrpSpPr>
          <p:grpSpPr>
            <a:xfrm>
              <a:off x="7018941" y="4529136"/>
              <a:ext cx="1820404" cy="2122679"/>
              <a:chOff x="7018941" y="4529136"/>
              <a:chExt cx="1820404" cy="2122679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7018941" y="4833730"/>
                <a:ext cx="1820404" cy="1818086"/>
                <a:chOff x="7018941" y="4833730"/>
                <a:chExt cx="1820404" cy="1818086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018941" y="483373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7706549" y="4679313"/>
                <a:ext cx="541667" cy="308833"/>
                <a:chOff x="7706549" y="4679313"/>
                <a:chExt cx="541667" cy="308833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7706549" y="4679313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0" name="그룹 1030"/>
            <p:cNvGrpSpPr/>
            <p:nvPr/>
          </p:nvGrpSpPr>
          <p:grpSpPr>
            <a:xfrm>
              <a:off x="9468630" y="4529136"/>
              <a:ext cx="1820404" cy="2122679"/>
              <a:chOff x="9468630" y="4529136"/>
              <a:chExt cx="1820404" cy="2122679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9468630" y="4833730"/>
                <a:ext cx="1820404" cy="1818086"/>
                <a:chOff x="9468630" y="4833730"/>
                <a:chExt cx="1820404" cy="1818086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468630" y="483373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10156239" y="4679313"/>
                <a:ext cx="541667" cy="308833"/>
                <a:chOff x="10156239" y="4679313"/>
                <a:chExt cx="541667" cy="308833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10156239" y="4679313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3" name="그룹 1033"/>
            <p:cNvGrpSpPr/>
            <p:nvPr/>
          </p:nvGrpSpPr>
          <p:grpSpPr>
            <a:xfrm>
              <a:off x="11946891" y="4529136"/>
              <a:ext cx="1820404" cy="2122679"/>
              <a:chOff x="11946891" y="4529136"/>
              <a:chExt cx="1820404" cy="2122679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11946891" y="4833730"/>
                <a:ext cx="1820404" cy="1818086"/>
                <a:chOff x="11946891" y="4833730"/>
                <a:chExt cx="1820404" cy="1818086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946891" y="483373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12634500" y="4679313"/>
                <a:ext cx="541667" cy="308833"/>
                <a:chOff x="12634500" y="4679313"/>
                <a:chExt cx="541667" cy="308833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12634500" y="4679313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6" name="그룹 1036"/>
            <p:cNvGrpSpPr/>
            <p:nvPr/>
          </p:nvGrpSpPr>
          <p:grpSpPr>
            <a:xfrm>
              <a:off x="14425151" y="4529136"/>
              <a:ext cx="1820404" cy="2122679"/>
              <a:chOff x="14425151" y="4529136"/>
              <a:chExt cx="1820404" cy="2122679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14425151" y="4833730"/>
                <a:ext cx="1820404" cy="1818086"/>
                <a:chOff x="14425151" y="4833730"/>
                <a:chExt cx="1820404" cy="1818086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425151" y="4833730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38"/>
              <p:cNvGrpSpPr/>
              <p:nvPr/>
            </p:nvGrpSpPr>
            <p:grpSpPr>
              <a:xfrm>
                <a:off x="15112760" y="4679313"/>
                <a:ext cx="541667" cy="308833"/>
                <a:chOff x="15112760" y="4679313"/>
                <a:chExt cx="541667" cy="308833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15112760" y="4679313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9" name="그룹 1039"/>
            <p:cNvGrpSpPr/>
            <p:nvPr/>
          </p:nvGrpSpPr>
          <p:grpSpPr>
            <a:xfrm>
              <a:off x="2040158" y="6651816"/>
              <a:ext cx="1820404" cy="2122679"/>
              <a:chOff x="2040158" y="6651816"/>
              <a:chExt cx="1820404" cy="2122679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2040158" y="6956409"/>
                <a:ext cx="1820404" cy="1818086"/>
                <a:chOff x="2040158" y="6956409"/>
                <a:chExt cx="1820404" cy="1818086"/>
              </a:xfrm>
            </p:grpSpPr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040158" y="6956409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41" name="그룹 1041"/>
              <p:cNvGrpSpPr/>
              <p:nvPr/>
            </p:nvGrpSpPr>
            <p:grpSpPr>
              <a:xfrm>
                <a:off x="2727767" y="6801993"/>
                <a:ext cx="541667" cy="308833"/>
                <a:chOff x="2727767" y="6801993"/>
                <a:chExt cx="541667" cy="308833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2727767" y="6801993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2" name="그룹 1042"/>
            <p:cNvGrpSpPr/>
            <p:nvPr/>
          </p:nvGrpSpPr>
          <p:grpSpPr>
            <a:xfrm>
              <a:off x="4518419" y="6651816"/>
              <a:ext cx="1820404" cy="2122679"/>
              <a:chOff x="4518419" y="6651816"/>
              <a:chExt cx="1820404" cy="2122679"/>
            </a:xfrm>
          </p:grpSpPr>
          <p:grpSp>
            <p:nvGrpSpPr>
              <p:cNvPr id="1043" name="그룹 1043"/>
              <p:cNvGrpSpPr/>
              <p:nvPr/>
            </p:nvGrpSpPr>
            <p:grpSpPr>
              <a:xfrm>
                <a:off x="4518419" y="6956409"/>
                <a:ext cx="1820404" cy="1818086"/>
                <a:chOff x="4518419" y="6956409"/>
                <a:chExt cx="1820404" cy="1818086"/>
              </a:xfrm>
            </p:grpSpPr>
            <p:pic>
              <p:nvPicPr>
                <p:cNvPr id="116" name="Object 1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518419" y="6956409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44"/>
              <p:cNvGrpSpPr/>
              <p:nvPr/>
            </p:nvGrpSpPr>
            <p:grpSpPr>
              <a:xfrm>
                <a:off x="5206028" y="6801993"/>
                <a:ext cx="541667" cy="308833"/>
                <a:chOff x="5206028" y="6801993"/>
                <a:chExt cx="541667" cy="308833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5206028" y="6801993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5" name="그룹 1045"/>
            <p:cNvGrpSpPr/>
            <p:nvPr/>
          </p:nvGrpSpPr>
          <p:grpSpPr>
            <a:xfrm>
              <a:off x="6996680" y="6651816"/>
              <a:ext cx="1820404" cy="2122679"/>
              <a:chOff x="6996680" y="6651816"/>
              <a:chExt cx="1820404" cy="2122679"/>
            </a:xfrm>
          </p:grpSpPr>
          <p:grpSp>
            <p:nvGrpSpPr>
              <p:cNvPr id="1046" name="그룹 1046"/>
              <p:cNvGrpSpPr/>
              <p:nvPr/>
            </p:nvGrpSpPr>
            <p:grpSpPr>
              <a:xfrm>
                <a:off x="6996680" y="6956409"/>
                <a:ext cx="1820404" cy="1818086"/>
                <a:chOff x="6996680" y="6956409"/>
                <a:chExt cx="1820404" cy="1818086"/>
              </a:xfrm>
            </p:grpSpPr>
            <p:pic>
              <p:nvPicPr>
                <p:cNvPr id="124" name="Object 12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6996680" y="6956409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47" name="그룹 1047"/>
              <p:cNvGrpSpPr/>
              <p:nvPr/>
            </p:nvGrpSpPr>
            <p:grpSpPr>
              <a:xfrm>
                <a:off x="7684289" y="6801993"/>
                <a:ext cx="541667" cy="308833"/>
                <a:chOff x="7684289" y="6801993"/>
                <a:chExt cx="541667" cy="308833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7684289" y="6801993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8" name="그룹 1048"/>
            <p:cNvGrpSpPr/>
            <p:nvPr/>
          </p:nvGrpSpPr>
          <p:grpSpPr>
            <a:xfrm>
              <a:off x="9446369" y="6651816"/>
              <a:ext cx="1820404" cy="2122679"/>
              <a:chOff x="9446369" y="6651816"/>
              <a:chExt cx="1820404" cy="2122679"/>
            </a:xfrm>
          </p:grpSpPr>
          <p:grpSp>
            <p:nvGrpSpPr>
              <p:cNvPr id="1049" name="그룹 1049"/>
              <p:cNvGrpSpPr/>
              <p:nvPr/>
            </p:nvGrpSpPr>
            <p:grpSpPr>
              <a:xfrm>
                <a:off x="9446369" y="6956409"/>
                <a:ext cx="1820404" cy="1818086"/>
                <a:chOff x="9446369" y="6956409"/>
                <a:chExt cx="1820404" cy="1818086"/>
              </a:xfrm>
            </p:grpSpPr>
            <p:pic>
              <p:nvPicPr>
                <p:cNvPr id="132" name="Object 13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446369" y="6956409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50"/>
              <p:cNvGrpSpPr/>
              <p:nvPr/>
            </p:nvGrpSpPr>
            <p:grpSpPr>
              <a:xfrm>
                <a:off x="10133978" y="6801993"/>
                <a:ext cx="541667" cy="308833"/>
                <a:chOff x="10133978" y="6801993"/>
                <a:chExt cx="541667" cy="308833"/>
              </a:xfrm>
            </p:grpSpPr>
            <p:pic>
              <p:nvPicPr>
                <p:cNvPr id="135" name="Object 13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10133978" y="6801993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1" name="그룹 1051"/>
            <p:cNvGrpSpPr/>
            <p:nvPr/>
          </p:nvGrpSpPr>
          <p:grpSpPr>
            <a:xfrm>
              <a:off x="11924630" y="6651816"/>
              <a:ext cx="1820404" cy="2122679"/>
              <a:chOff x="11924630" y="6651816"/>
              <a:chExt cx="1820404" cy="2122679"/>
            </a:xfrm>
          </p:grpSpPr>
          <p:grpSp>
            <p:nvGrpSpPr>
              <p:cNvPr id="1052" name="그룹 1052"/>
              <p:cNvGrpSpPr/>
              <p:nvPr/>
            </p:nvGrpSpPr>
            <p:grpSpPr>
              <a:xfrm>
                <a:off x="11924630" y="6956409"/>
                <a:ext cx="1820404" cy="1818086"/>
                <a:chOff x="11924630" y="6956409"/>
                <a:chExt cx="1820404" cy="1818086"/>
              </a:xfrm>
            </p:grpSpPr>
            <p:pic>
              <p:nvPicPr>
                <p:cNvPr id="140" name="Object 13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924630" y="6956409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53" name="그룹 1053"/>
              <p:cNvGrpSpPr/>
              <p:nvPr/>
            </p:nvGrpSpPr>
            <p:grpSpPr>
              <a:xfrm>
                <a:off x="12612239" y="6801993"/>
                <a:ext cx="541667" cy="308833"/>
                <a:chOff x="12612239" y="6801993"/>
                <a:chExt cx="541667" cy="308833"/>
              </a:xfrm>
            </p:grpSpPr>
            <p:pic>
              <p:nvPicPr>
                <p:cNvPr id="143" name="Object 14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12612239" y="6801993"/>
                  <a:ext cx="541667" cy="3088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4" name="그룹 1054"/>
            <p:cNvGrpSpPr/>
            <p:nvPr/>
          </p:nvGrpSpPr>
          <p:grpSpPr>
            <a:xfrm>
              <a:off x="14402891" y="6651816"/>
              <a:ext cx="1820404" cy="2122679"/>
              <a:chOff x="14402891" y="6651816"/>
              <a:chExt cx="1820404" cy="2122679"/>
            </a:xfrm>
          </p:grpSpPr>
          <p:grpSp>
            <p:nvGrpSpPr>
              <p:cNvPr id="1055" name="그룹 1055"/>
              <p:cNvGrpSpPr/>
              <p:nvPr/>
            </p:nvGrpSpPr>
            <p:grpSpPr>
              <a:xfrm>
                <a:off x="14402891" y="6956409"/>
                <a:ext cx="1820404" cy="1818086"/>
                <a:chOff x="14402891" y="6956409"/>
                <a:chExt cx="1820404" cy="1818086"/>
              </a:xfrm>
            </p:grpSpPr>
            <p:pic>
              <p:nvPicPr>
                <p:cNvPr id="148" name="Object 14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402891" y="6956409"/>
                  <a:ext cx="1820404" cy="1818086"/>
                </a:xfrm>
                <a:prstGeom prst="rect">
                  <a:avLst/>
                </a:prstGeom>
              </p:spPr>
            </p:pic>
          </p:grpSp>
          <p:grpSp>
            <p:nvGrpSpPr>
              <p:cNvPr id="1056" name="그룹 1056"/>
              <p:cNvGrpSpPr/>
              <p:nvPr/>
            </p:nvGrpSpPr>
            <p:grpSpPr>
              <a:xfrm>
                <a:off x="15090500" y="6801993"/>
                <a:ext cx="541667" cy="308833"/>
                <a:chOff x="15090500" y="6801993"/>
                <a:chExt cx="541667" cy="308833"/>
              </a:xfrm>
            </p:grpSpPr>
            <p:pic>
              <p:nvPicPr>
                <p:cNvPr id="151" name="Object 15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2880000">
                  <a:off x="15090500" y="6801993"/>
                  <a:ext cx="541667" cy="30883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4610" y="3410655"/>
              <a:ext cx="2133333" cy="676190"/>
            </a:xfrm>
            <a:prstGeom prst="rect">
              <a:avLst/>
            </a:prstGeom>
          </p:spPr>
        </p:pic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07455" y="3410655"/>
              <a:ext cx="2142857" cy="676190"/>
            </a:xfrm>
            <a:prstGeom prst="rect">
              <a:avLst/>
            </a:prstGeom>
          </p:spPr>
        </p:pic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85716" y="3410655"/>
              <a:ext cx="2123810" cy="676190"/>
            </a:xfrm>
            <a:prstGeom prst="rect">
              <a:avLst/>
            </a:prstGeom>
          </p:spPr>
        </p:pic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6349" y="5176583"/>
              <a:ext cx="2152381" cy="1390476"/>
            </a:xfrm>
            <a:prstGeom prst="rect">
              <a:avLst/>
            </a:prstGeom>
          </p:spPr>
        </p:pic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4610" y="5533335"/>
              <a:ext cx="2133333" cy="676190"/>
            </a:xfrm>
            <a:prstGeom prst="rect">
              <a:avLst/>
            </a:prstGeom>
          </p:spPr>
        </p:pic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60821" y="3410655"/>
              <a:ext cx="2133333" cy="676190"/>
            </a:xfrm>
            <a:prstGeom prst="rect">
              <a:avLst/>
            </a:prstGeom>
          </p:spPr>
        </p:pic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56013" y="3154270"/>
              <a:ext cx="2076190" cy="1390476"/>
            </a:xfrm>
            <a:prstGeom prst="rect">
              <a:avLst/>
            </a:prstGeom>
          </p:spPr>
        </p:pic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07455" y="5533335"/>
              <a:ext cx="2295238" cy="676190"/>
            </a:xfrm>
            <a:prstGeom prst="rect">
              <a:avLst/>
            </a:prstGeom>
          </p:spPr>
        </p:pic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85716" y="5533335"/>
              <a:ext cx="2133333" cy="676190"/>
            </a:xfrm>
            <a:prstGeom prst="rect">
              <a:avLst/>
            </a:prstGeom>
          </p:spPr>
        </p:pic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60821" y="5533335"/>
              <a:ext cx="2295238" cy="676190"/>
            </a:xfrm>
            <a:prstGeom prst="rect">
              <a:avLst/>
            </a:prstGeom>
          </p:spPr>
        </p:pic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89876" y="5176583"/>
              <a:ext cx="2114286" cy="1390476"/>
            </a:xfrm>
            <a:prstGeom prst="rect">
              <a:avLst/>
            </a:prstGeom>
          </p:spPr>
        </p:pic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76349" y="7270691"/>
              <a:ext cx="2142857" cy="1390476"/>
            </a:xfrm>
            <a:prstGeom prst="rect">
              <a:avLst/>
            </a:prstGeom>
          </p:spPr>
        </p:pic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54610" y="7656014"/>
              <a:ext cx="2114286" cy="676190"/>
            </a:xfrm>
            <a:prstGeom prst="rect">
              <a:avLst/>
            </a:prstGeom>
          </p:spPr>
        </p:pic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07455" y="7636967"/>
              <a:ext cx="2076190" cy="1171429"/>
            </a:xfrm>
            <a:prstGeom prst="rect">
              <a:avLst/>
            </a:prstGeom>
          </p:spPr>
        </p:pic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60300" y="7646491"/>
              <a:ext cx="2295238" cy="676190"/>
            </a:xfrm>
            <a:prstGeom prst="rect">
              <a:avLst/>
            </a:prstGeom>
          </p:spPr>
        </p:pic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60821" y="7656014"/>
              <a:ext cx="1876190" cy="676190"/>
            </a:xfrm>
            <a:prstGeom prst="rect">
              <a:avLst/>
            </a:prstGeom>
          </p:spPr>
        </p:pic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39082" y="7617919"/>
              <a:ext cx="2285714" cy="676190"/>
            </a:xfrm>
            <a:prstGeom prst="rect">
              <a:avLst/>
            </a:prstGeom>
          </p:spPr>
        </p:pic>
      </p:grpSp>
      <p:pic>
        <p:nvPicPr>
          <p:cNvPr id="2" name="Object 4">
            <a:extLst>
              <a:ext uri="{FF2B5EF4-FFF2-40B4-BE49-F238E27FC236}">
                <a16:creationId xmlns:a16="http://schemas.microsoft.com/office/drawing/2014/main" id="{E1144BB1-04E2-411A-BFA0-C056C50B32FB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6791" y="1483717"/>
            <a:ext cx="2895238" cy="1095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824</Words>
  <Application>Microsoft Office PowerPoint</Application>
  <PresentationFormat>사용자 지정</PresentationFormat>
  <Paragraphs>133</Paragraphs>
  <Slides>32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배달의민족 주아</vt:lpstr>
      <vt:lpstr>맑은 고딕</vt:lpstr>
      <vt:lpstr>나눔스퀘어라운드 ExtraBold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SM120</cp:lastModifiedBy>
  <cp:revision>216</cp:revision>
  <dcterms:created xsi:type="dcterms:W3CDTF">2020-10-12T20:52:09Z</dcterms:created>
  <dcterms:modified xsi:type="dcterms:W3CDTF">2020-10-13T08:49:37Z</dcterms:modified>
</cp:coreProperties>
</file>